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 id="2147483650" r:id="rId2"/>
    <p:sldMasterId id="2147483656" r:id="rId3"/>
    <p:sldMasterId id="2147483672" r:id="rId4"/>
  </p:sldMasterIdLst>
  <p:notesMasterIdLst>
    <p:notesMasterId r:id="rId11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Lst>
  <p:sldSz cx="9144000" cy="6858000" type="screen4x3"/>
  <p:notesSz cx="7102475" cy="9388475"/>
  <p:embeddedFontLst>
    <p:embeddedFont>
      <p:font typeface="Georgia" panose="02040502050405020303" pitchFamily="18" charset="0"/>
      <p:regular r:id="rId113"/>
      <p:bold r:id="rId114"/>
      <p:italic r:id="rId115"/>
      <p:boldItalic r:id="rId116"/>
    </p:embeddedFont>
    <p:embeddedFont>
      <p:font typeface="Merriweather Sans" pitchFamily="2" charset="77"/>
      <p:regular r:id="rId117"/>
      <p:bold r:id="rId118"/>
      <p:italic r:id="rId119"/>
      <p:boldItalic r:id="rId120"/>
    </p:embeddedFont>
    <p:embeddedFont>
      <p:font typeface="Oswald" pitchFamily="2" charset="77"/>
      <p:regular r:id="rId121"/>
      <p:bold r:id="rId122"/>
    </p:embeddedFont>
    <p:embeddedFont>
      <p:font typeface="Oswald Light" panose="020F0302020204030204" pitchFamily="34" charset="0"/>
      <p:regular r:id="rId123"/>
      <p:bold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6" roundtripDataSignature="AMtx7mh59raztW/pV5Hwe0JG4T8cIKz/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5824D6-1486-4068-B187-B9790DCDE9F2}">
  <a:tblStyle styleId="{355824D6-1486-4068-B187-B9790DCDE9F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CEE"/>
          </a:solidFill>
        </a:fill>
      </a:tcStyle>
    </a:wholeTbl>
    <a:band1H>
      <a:tcTxStyle/>
      <a:tcStyle>
        <a:tcBdr/>
        <a:fill>
          <a:solidFill>
            <a:srgbClr val="D1D6DC"/>
          </a:solidFill>
        </a:fill>
      </a:tcStyle>
    </a:band1H>
    <a:band2H>
      <a:tcTxStyle/>
      <a:tcStyle>
        <a:tcBdr/>
      </a:tcStyle>
    </a:band2H>
    <a:band1V>
      <a:tcTxStyle/>
      <a:tcStyle>
        <a:tcBdr/>
        <a:fill>
          <a:solidFill>
            <a:srgbClr val="D1D6D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2"/>
    <p:restoredTop sz="94664"/>
  </p:normalViewPr>
  <p:slideViewPr>
    <p:cSldViewPr snapToGrid="0">
      <p:cViewPr varScale="1">
        <p:scale>
          <a:sx n="151" d="100"/>
          <a:sy n="151" d="100"/>
        </p:scale>
        <p:origin x="157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5.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1.fntdata"/><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2.fntdata"/><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77739" cy="471055"/>
          </a:xfrm>
          <a:prstGeom prst="rect">
            <a:avLst/>
          </a:prstGeom>
          <a:noFill/>
          <a:ln>
            <a:noFill/>
          </a:ln>
        </p:spPr>
        <p:txBody>
          <a:bodyPr spcFirstLastPara="1" wrap="square" lIns="93725" tIns="46850" rIns="93725" bIns="468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5"/>
          </a:xfrm>
          <a:prstGeom prst="rect">
            <a:avLst/>
          </a:prstGeom>
          <a:noFill/>
          <a:ln>
            <a:noFill/>
          </a:ln>
        </p:spPr>
        <p:txBody>
          <a:bodyPr spcFirstLastPara="1" wrap="square" lIns="93725" tIns="46850" rIns="93725" bIns="468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5"/>
            <a:ext cx="5681980" cy="3696713"/>
          </a:xfrm>
          <a:prstGeom prst="rect">
            <a:avLst/>
          </a:prstGeom>
          <a:noFill/>
          <a:ln>
            <a:noFill/>
          </a:ln>
        </p:spPr>
        <p:txBody>
          <a:bodyPr spcFirstLastPara="1" wrap="square" lIns="93725" tIns="46850" rIns="93725" bIns="468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917424"/>
            <a:ext cx="3077739" cy="471054"/>
          </a:xfrm>
          <a:prstGeom prst="rect">
            <a:avLst/>
          </a:prstGeom>
          <a:noFill/>
          <a:ln>
            <a:noFill/>
          </a:ln>
        </p:spPr>
        <p:txBody>
          <a:bodyPr spcFirstLastPara="1" wrap="square" lIns="93725" tIns="46850" rIns="93725" bIns="468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4"/>
            <a:ext cx="3077739" cy="471054"/>
          </a:xfrm>
          <a:prstGeom prst="rect">
            <a:avLst/>
          </a:prstGeom>
          <a:noFill/>
          <a:ln>
            <a:noFill/>
          </a:ln>
        </p:spPr>
        <p:txBody>
          <a:bodyPr spcFirstLastPara="1" wrap="square" lIns="93725" tIns="46850" rIns="93725" bIns="468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notes"/>
          <p:cNvSpPr txBox="1">
            <a:spLocks noGrp="1"/>
          </p:cNvSpPr>
          <p:nvPr>
            <p:ph type="body" idx="1"/>
          </p:nvPr>
        </p:nvSpPr>
        <p:spPr>
          <a:xfrm>
            <a:off x="710248" y="4518205"/>
            <a:ext cx="5681980" cy="3696713"/>
          </a:xfrm>
          <a:prstGeom prst="rect">
            <a:avLst/>
          </a:prstGeom>
          <a:noFill/>
          <a:ln>
            <a:noFill/>
          </a:ln>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239" name="Google Shape;239;p1:notes"/>
          <p:cNvSpPr txBox="1">
            <a:spLocks noGrp="1"/>
          </p:cNvSpPr>
          <p:nvPr>
            <p:ph type="sldNum" idx="12"/>
          </p:nvPr>
        </p:nvSpPr>
        <p:spPr>
          <a:xfrm>
            <a:off x="4023092" y="8917424"/>
            <a:ext cx="3077739" cy="471054"/>
          </a:xfrm>
          <a:prstGeom prst="rect">
            <a:avLst/>
          </a:prstGeom>
          <a:noFill/>
          <a:ln>
            <a:noFill/>
          </a:ln>
        </p:spPr>
        <p:txBody>
          <a:bodyPr spcFirstLastPara="1" wrap="square" lIns="93725" tIns="46850" rIns="93725" bIns="4685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69" name="Google Shape;369;p1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0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61" name="Google Shape;1361;p10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0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69" name="Google Shape;1369;p10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0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78" name="Google Shape;1378;p10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0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92" name="Google Shape;1392;p10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10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402" name="Google Shape;1402;p10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0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410" name="Google Shape;1410;p10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0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417" name="Google Shape;1417;p10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0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424" name="Google Shape;1424;p10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80" name="Google Shape;380;p1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88" name="Google Shape;388;p1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97" name="Google Shape;397;p1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05" name="Google Shape;405;p1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13" name="Google Shape;413;p1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21" name="Google Shape;421;p1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35" name="Google Shape;435;p1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43" name="Google Shape;443;p1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246" name="Google Shape;246;p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65" name="Google Shape;465;p2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74" name="Google Shape;474;p2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83" name="Google Shape;483;p2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492" name="Google Shape;492;p2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00" name="Google Shape;500;p2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08" name="Google Shape;508;p2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18" name="Google Shape;518;p2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26" name="Google Shape;526;p2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34" name="Google Shape;534;p2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42" name="Google Shape;542;p2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254" name="Google Shape;254;p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61" name="Google Shape;561;p3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70" name="Google Shape;570;p3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79" name="Google Shape;579;p3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88" name="Google Shape;588;p3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597" name="Google Shape;597;p3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06" name="Google Shape;606;p3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15" name="Google Shape;615;p3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23" name="Google Shape;623;p3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31" name="Google Shape;631;p3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41" name="Google Shape;641;p3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261" name="Google Shape;261;p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49" name="Google Shape;649;p4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57" name="Google Shape;657;p4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74" name="Google Shape;674;p4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83" name="Google Shape;683;p4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692" name="Google Shape;692;p4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01" name="Google Shape;701;p4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10" name="Google Shape;710;p4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19" name="Google Shape;719;p4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28" name="Google Shape;728;p4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36" name="Google Shape;736;p4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268" name="Google Shape;268;p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48" name="Google Shape;748;p5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56" name="Google Shape;756;p5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5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64" name="Google Shape;764;p5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72" name="Google Shape;772;p5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82" name="Google Shape;782;p5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791" name="Google Shape;791;p5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04" name="Google Shape;804;p5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5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19" name="Google Shape;819;p5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34" name="Google Shape;834;p5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5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49" name="Google Shape;849;p5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30" name="Google Shape;330;p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57" name="Google Shape;857;p6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65" name="Google Shape;865;p6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6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75" name="Google Shape;875;p6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6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83" name="Google Shape;883;p6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6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891" name="Google Shape;891;p6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00" name="Google Shape;900;p6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09" name="Google Shape;909;p6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18" name="Google Shape;918;p6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6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36" name="Google Shape;936;p6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6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45" name="Google Shape;945;p6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39" name="Google Shape;339;p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7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61" name="Google Shape;961;p7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7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71" name="Google Shape;971;p7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7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987" name="Google Shape;987;p7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7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06" name="Google Shape;1006;p7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7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22" name="Google Shape;1022;p7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7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38" name="Google Shape;1038;p7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7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54" name="Google Shape;1054;p7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7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73" name="Google Shape;1073;p7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7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089" name="Google Shape;1089;p7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7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03" name="Google Shape;1103;p7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52" name="Google Shape;352;p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8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13" name="Google Shape;1113;p8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8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27" name="Google Shape;1127;p8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39" name="Google Shape;1139;p8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50" name="Google Shape;1150;p8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60" name="Google Shape;1160;p8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8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69" name="Google Shape;1169;p8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8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79" name="Google Shape;1179;p8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8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190" name="Google Shape;1190;p8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8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00" name="Google Shape;1200;p8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8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12" name="Google Shape;1212;p8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361" name="Google Shape;361;p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90: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26" name="Google Shape;1226;p90: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91: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35" name="Google Shape;1235;p91: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92: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45" name="Google Shape;1245;p92: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93: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53" name="Google Shape;1253;p93: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94: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61" name="Google Shape;1261;p94: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95: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85" name="Google Shape;1285;p95: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96: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294" name="Google Shape;1294;p96: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7: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01" name="Google Shape;1301;p97: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98: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12" name="Google Shape;1312;p98: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99:notes"/>
          <p:cNvSpPr txBox="1">
            <a:spLocks noGrp="1"/>
          </p:cNvSpPr>
          <p:nvPr>
            <p:ph type="body" idx="1"/>
          </p:nvPr>
        </p:nvSpPr>
        <p:spPr>
          <a:xfrm>
            <a:off x="710248" y="4518205"/>
            <a:ext cx="5681980" cy="3696713"/>
          </a:xfrm>
          <a:prstGeom prst="rect">
            <a:avLst/>
          </a:prstGeom>
        </p:spPr>
        <p:txBody>
          <a:bodyPr spcFirstLastPara="1" wrap="square" lIns="93725" tIns="46850" rIns="93725" bIns="46850" anchor="t" anchorCtr="0">
            <a:noAutofit/>
          </a:bodyPr>
          <a:lstStyle/>
          <a:p>
            <a:pPr marL="0" lvl="0" indent="0" algn="l" rtl="0">
              <a:spcBef>
                <a:spcPts val="0"/>
              </a:spcBef>
              <a:spcAft>
                <a:spcPts val="0"/>
              </a:spcAft>
              <a:buNone/>
            </a:pPr>
            <a:endParaRPr/>
          </a:p>
        </p:txBody>
      </p:sp>
      <p:sp>
        <p:nvSpPr>
          <p:cNvPr id="1349" name="Google Shape;1349;p99:notes"/>
          <p:cNvSpPr>
            <a:spLocks noGrp="1" noRot="1" noChangeAspect="1"/>
          </p:cNvSpPr>
          <p:nvPr>
            <p:ph type="sldImg" idx="2"/>
          </p:nvPr>
        </p:nvSpPr>
        <p:spPr>
          <a:xfrm>
            <a:off x="1438275" y="1173163"/>
            <a:ext cx="4225925" cy="31702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External 2">
  <p:cSld name="Cover External 2">
    <p:bg>
      <p:bgPr>
        <a:solidFill>
          <a:srgbClr val="405063"/>
        </a:solidFill>
        <a:effectLst/>
      </p:bgPr>
    </p:bg>
    <p:spTree>
      <p:nvGrpSpPr>
        <p:cNvPr id="1" name="Shape 17"/>
        <p:cNvGrpSpPr/>
        <p:nvPr/>
      </p:nvGrpSpPr>
      <p:grpSpPr>
        <a:xfrm>
          <a:off x="0" y="0"/>
          <a:ext cx="0" cy="0"/>
          <a:chOff x="0" y="0"/>
          <a:chExt cx="0" cy="0"/>
        </a:xfrm>
      </p:grpSpPr>
      <p:sp>
        <p:nvSpPr>
          <p:cNvPr id="18" name="Google Shape;18;p111"/>
          <p:cNvSpPr/>
          <p:nvPr/>
        </p:nvSpPr>
        <p:spPr>
          <a:xfrm>
            <a:off x="0" y="839422"/>
            <a:ext cx="9144000" cy="5587919"/>
          </a:xfrm>
          <a:prstGeom prst="rect">
            <a:avLst/>
          </a:prstGeom>
          <a:gradFill>
            <a:gsLst>
              <a:gs pos="0">
                <a:schemeClr val="accent2"/>
              </a:gs>
              <a:gs pos="16000">
                <a:schemeClr val="accent2"/>
              </a:gs>
              <a:gs pos="74000">
                <a:schemeClr val="accent1"/>
              </a:gs>
              <a:gs pos="100000">
                <a:schemeClr val="accent1"/>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 name="Google Shape;19;p111"/>
          <p:cNvSpPr>
            <a:spLocks noGrp="1"/>
          </p:cNvSpPr>
          <p:nvPr>
            <p:ph type="pic" idx="2"/>
          </p:nvPr>
        </p:nvSpPr>
        <p:spPr>
          <a:xfrm>
            <a:off x="282232" y="839772"/>
            <a:ext cx="2907016" cy="5587920"/>
          </a:xfrm>
          <a:prstGeom prst="rect">
            <a:avLst/>
          </a:prstGeom>
          <a:solidFill>
            <a:schemeClr val="dk1"/>
          </a:solidFill>
          <a:ln>
            <a:noFill/>
          </a:ln>
        </p:spPr>
      </p:sp>
      <p:sp>
        <p:nvSpPr>
          <p:cNvPr id="20" name="Google Shape;20;p111"/>
          <p:cNvSpPr txBox="1">
            <a:spLocks noGrp="1"/>
          </p:cNvSpPr>
          <p:nvPr>
            <p:ph type="ctrTitle"/>
          </p:nvPr>
        </p:nvSpPr>
        <p:spPr>
          <a:xfrm>
            <a:off x="3594100" y="1201563"/>
            <a:ext cx="5420300"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5000"/>
              <a:buFont typeface="Oswald"/>
              <a:buNone/>
              <a:defRPr sz="5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11"/>
          <p:cNvSpPr txBox="1">
            <a:spLocks noGrp="1"/>
          </p:cNvSpPr>
          <p:nvPr>
            <p:ph type="subTitle" idx="1"/>
          </p:nvPr>
        </p:nvSpPr>
        <p:spPr>
          <a:xfrm>
            <a:off x="3594100" y="4015752"/>
            <a:ext cx="5420300" cy="628248"/>
          </a:xfrm>
          <a:prstGeom prst="rect">
            <a:avLst/>
          </a:prstGeom>
          <a:noFill/>
          <a:ln>
            <a:noFill/>
          </a:ln>
        </p:spPr>
        <p:txBody>
          <a:bodyPr spcFirstLastPara="1" wrap="square" lIns="0" tIns="0" rIns="0" bIns="0" anchor="t" anchorCtr="0">
            <a:normAutofit/>
          </a:bodyPr>
          <a:lstStyle>
            <a:lvl1pPr lvl="0" algn="l">
              <a:lnSpc>
                <a:spcPct val="100000"/>
              </a:lnSpc>
              <a:spcBef>
                <a:spcPts val="600"/>
              </a:spcBef>
              <a:spcAft>
                <a:spcPts val="0"/>
              </a:spcAft>
              <a:buClr>
                <a:schemeClr val="dk1"/>
              </a:buClr>
              <a:buSzPts val="1400"/>
              <a:buNone/>
              <a:defRPr sz="1400" b="0" i="1" cap="none">
                <a:solidFill>
                  <a:schemeClr val="dk1"/>
                </a:solidFill>
                <a:latin typeface="Georgia"/>
                <a:ea typeface="Georgia"/>
                <a:cs typeface="Georgia"/>
                <a:sym typeface="Georgia"/>
              </a:defRPr>
            </a:lvl1pPr>
            <a:lvl2pPr lvl="1" algn="ctr">
              <a:lnSpc>
                <a:spcPct val="100000"/>
              </a:lnSpc>
              <a:spcBef>
                <a:spcPts val="0"/>
              </a:spcBef>
              <a:spcAft>
                <a:spcPts val="0"/>
              </a:spcAft>
              <a:buClr>
                <a:schemeClr val="lt1"/>
              </a:buClr>
              <a:buSzPts val="2000"/>
              <a:buNone/>
              <a:defRPr sz="2000"/>
            </a:lvl2pPr>
            <a:lvl3pPr lvl="2" algn="ctr">
              <a:lnSpc>
                <a:spcPct val="100000"/>
              </a:lnSpc>
              <a:spcBef>
                <a:spcPts val="1200"/>
              </a:spcBef>
              <a:spcAft>
                <a:spcPts val="0"/>
              </a:spcAft>
              <a:buClr>
                <a:schemeClr val="accent2"/>
              </a:buClr>
              <a:buSzPts val="1800"/>
              <a:buNone/>
              <a:defRPr sz="1800"/>
            </a:lvl3pPr>
            <a:lvl4pPr lvl="3" algn="ctr">
              <a:lnSpc>
                <a:spcPct val="100000"/>
              </a:lnSpc>
              <a:spcBef>
                <a:spcPts val="0"/>
              </a:spcBef>
              <a:spcAft>
                <a:spcPts val="0"/>
              </a:spcAft>
              <a:buClr>
                <a:schemeClr val="lt1"/>
              </a:buClr>
              <a:buSzPts val="1600"/>
              <a:buNone/>
              <a:defRPr sz="1600"/>
            </a:lvl4pPr>
            <a:lvl5pPr lvl="4" algn="ctr">
              <a:lnSpc>
                <a:spcPct val="100000"/>
              </a:lnSpc>
              <a:spcBef>
                <a:spcPts val="1200"/>
              </a:spcBef>
              <a:spcAft>
                <a:spcPts val="0"/>
              </a:spcAft>
              <a:buClr>
                <a:schemeClr val="lt1"/>
              </a:buClr>
              <a:buSzPts val="1600"/>
              <a:buNone/>
              <a:defRPr sz="1600"/>
            </a:lvl5pPr>
            <a:lvl6pPr lvl="5" algn="ctr">
              <a:lnSpc>
                <a:spcPct val="90000"/>
              </a:lnSpc>
              <a:spcBef>
                <a:spcPts val="500"/>
              </a:spcBef>
              <a:spcAft>
                <a:spcPts val="0"/>
              </a:spcAft>
              <a:buClr>
                <a:schemeClr val="accent5"/>
              </a:buClr>
              <a:buSzPts val="1600"/>
              <a:buFont typeface="Georgia"/>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2" name="Google Shape;22;p111"/>
          <p:cNvSpPr txBox="1">
            <a:spLocks noGrp="1"/>
          </p:cNvSpPr>
          <p:nvPr>
            <p:ph type="body" idx="3"/>
          </p:nvPr>
        </p:nvSpPr>
        <p:spPr>
          <a:xfrm>
            <a:off x="3594100" y="5928911"/>
            <a:ext cx="3757613" cy="3460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200"/>
              <a:buNone/>
              <a:defRPr sz="1200" b="0" cap="none">
                <a:solidFill>
                  <a:schemeClr val="dk1"/>
                </a:solidFill>
                <a:latin typeface="Calibri"/>
                <a:ea typeface="Calibri"/>
                <a:cs typeface="Calibri"/>
                <a:sym typeface="Calibri"/>
              </a:defRPr>
            </a:lvl1pPr>
            <a:lvl2pPr marL="914400" lvl="1" indent="-330200" algn="l">
              <a:lnSpc>
                <a:spcPct val="100000"/>
              </a:lnSpc>
              <a:spcBef>
                <a:spcPts val="0"/>
              </a:spcBef>
              <a:spcAft>
                <a:spcPts val="0"/>
              </a:spcAft>
              <a:buClr>
                <a:schemeClr val="dk1"/>
              </a:buClr>
              <a:buSzPts val="1600"/>
              <a:buChar char="-"/>
              <a:defRPr>
                <a:solidFill>
                  <a:schemeClr val="dk1"/>
                </a:solidFill>
                <a:latin typeface="Calibri"/>
                <a:ea typeface="Calibri"/>
                <a:cs typeface="Calibri"/>
                <a:sym typeface="Calibri"/>
              </a:defRPr>
            </a:lvl2pPr>
            <a:lvl3pPr marL="1371600" lvl="2" indent="-228600" algn="l">
              <a:lnSpc>
                <a:spcPct val="100000"/>
              </a:lnSpc>
              <a:spcBef>
                <a:spcPts val="1200"/>
              </a:spcBef>
              <a:spcAft>
                <a:spcPts val="0"/>
              </a:spcAft>
              <a:buClr>
                <a:schemeClr val="dk1"/>
              </a:buClr>
              <a:buSzPts val="1600"/>
              <a:buNone/>
              <a:defRPr>
                <a:solidFill>
                  <a:schemeClr val="dk1"/>
                </a:solidFill>
                <a:latin typeface="Calibri"/>
                <a:ea typeface="Calibri"/>
                <a:cs typeface="Calibri"/>
                <a:sym typeface="Calibri"/>
              </a:defRPr>
            </a:lvl3pPr>
            <a:lvl4pPr marL="1828800" lvl="3" indent="-228600" algn="l">
              <a:lnSpc>
                <a:spcPct val="100000"/>
              </a:lnSpc>
              <a:spcBef>
                <a:spcPts val="0"/>
              </a:spcBef>
              <a:spcAft>
                <a:spcPts val="0"/>
              </a:spcAft>
              <a:buClr>
                <a:schemeClr val="dk1"/>
              </a:buClr>
              <a:buSzPts val="1400"/>
              <a:buNone/>
              <a:defRPr>
                <a:solidFill>
                  <a:schemeClr val="dk1"/>
                </a:solidFill>
                <a:latin typeface="Calibri"/>
                <a:ea typeface="Calibri"/>
                <a:cs typeface="Calibri"/>
                <a:sym typeface="Calibri"/>
              </a:defRPr>
            </a:lvl4pPr>
            <a:lvl5pPr marL="2286000" lvl="4" indent="-228600" algn="l">
              <a:lnSpc>
                <a:spcPct val="100000"/>
              </a:lnSpc>
              <a:spcBef>
                <a:spcPts val="1200"/>
              </a:spcBef>
              <a:spcAft>
                <a:spcPts val="0"/>
              </a:spcAft>
              <a:buClr>
                <a:schemeClr val="dk1"/>
              </a:buClr>
              <a:buSzPts val="1100"/>
              <a:buNone/>
              <a:defRPr>
                <a:solidFill>
                  <a:schemeClr val="dk1"/>
                </a:solidFill>
                <a:latin typeface="Calibri"/>
                <a:ea typeface="Calibri"/>
                <a:cs typeface="Calibri"/>
                <a:sym typeface="Calibri"/>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3" name="Google Shape;23;p111"/>
          <p:cNvSpPr txBox="1">
            <a:spLocks noGrp="1"/>
          </p:cNvSpPr>
          <p:nvPr>
            <p:ph type="sldNum" idx="12"/>
          </p:nvPr>
        </p:nvSpPr>
        <p:spPr>
          <a:xfrm>
            <a:off x="8494108" y="6373219"/>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111"/>
          <p:cNvSpPr txBox="1"/>
          <p:nvPr/>
        </p:nvSpPr>
        <p:spPr>
          <a:xfrm>
            <a:off x="0" y="23167"/>
            <a:ext cx="9144000" cy="769441"/>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b="0" i="0" u="none" strike="noStrike" cap="none">
                <a:solidFill>
                  <a:schemeClr val="dk2"/>
                </a:solidFill>
                <a:latin typeface="Calibri"/>
                <a:ea typeface="Calibri"/>
                <a:cs typeface="Calibri"/>
                <a:sym typeface="Calibri"/>
              </a:rPr>
              <a:t>Association of Air Force Missileers</a:t>
            </a:r>
            <a:endParaRPr sz="4400" b="0" i="0" u="none" strike="noStrike" cap="none">
              <a:solidFill>
                <a:schemeClr val="dk2"/>
              </a:solidFill>
              <a:latin typeface="Calibri"/>
              <a:ea typeface="Calibri"/>
              <a:cs typeface="Calibri"/>
              <a:sym typeface="Calibri"/>
            </a:endParaRPr>
          </a:p>
        </p:txBody>
      </p:sp>
      <p:pic>
        <p:nvPicPr>
          <p:cNvPr id="25" name="Google Shape;25;p111" descr="I:\AAFM Files\AAFMPubs\mslbadge\gsccoin2010_001_1.png"/>
          <p:cNvPicPr preferRelativeResize="0"/>
          <p:nvPr/>
        </p:nvPicPr>
        <p:blipFill rotWithShape="1">
          <a:blip r:embed="rId2">
            <a:alphaModFix/>
          </a:blip>
          <a:srcRect/>
          <a:stretch/>
        </p:blipFill>
        <p:spPr>
          <a:xfrm>
            <a:off x="97927" y="23167"/>
            <a:ext cx="368610" cy="844089"/>
          </a:xfrm>
          <a:prstGeom prst="rect">
            <a:avLst/>
          </a:prstGeom>
          <a:noFill/>
          <a:ln>
            <a:noFill/>
          </a:ln>
        </p:spPr>
      </p:pic>
      <p:pic>
        <p:nvPicPr>
          <p:cNvPr id="26" name="Google Shape;26;p111"/>
          <p:cNvPicPr preferRelativeResize="0"/>
          <p:nvPr/>
        </p:nvPicPr>
        <p:blipFill rotWithShape="1">
          <a:blip r:embed="rId3">
            <a:alphaModFix/>
          </a:blip>
          <a:srcRect/>
          <a:stretch/>
        </p:blipFill>
        <p:spPr>
          <a:xfrm>
            <a:off x="0" y="792608"/>
            <a:ext cx="3230580" cy="563508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F TOC Wide 3 col">
  <p:cSld name="LF TOC Wide 3 col">
    <p:spTree>
      <p:nvGrpSpPr>
        <p:cNvPr id="1" name="Shape 84"/>
        <p:cNvGrpSpPr/>
        <p:nvPr/>
      </p:nvGrpSpPr>
      <p:grpSpPr>
        <a:xfrm>
          <a:off x="0" y="0"/>
          <a:ext cx="0" cy="0"/>
          <a:chOff x="0" y="0"/>
          <a:chExt cx="0" cy="0"/>
        </a:xfrm>
      </p:grpSpPr>
      <p:sp>
        <p:nvSpPr>
          <p:cNvPr id="85" name="Google Shape;85;p11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6"/>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1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6"/>
          <p:cNvSpPr txBox="1">
            <a:spLocks noGrp="1"/>
          </p:cNvSpPr>
          <p:nvPr>
            <p:ph type="body" idx="1"/>
          </p:nvPr>
        </p:nvSpPr>
        <p:spPr>
          <a:xfrm>
            <a:off x="662608" y="1550020"/>
            <a:ext cx="2436192" cy="4626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sz="1600" i="1">
                <a:solidFill>
                  <a:schemeClr val="dk1"/>
                </a:solidFill>
                <a:latin typeface="Georgia"/>
                <a:ea typeface="Georgia"/>
                <a:cs typeface="Georgia"/>
                <a:sym typeface="Georgia"/>
              </a:defRPr>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6"/>
          <p:cNvSpPr txBox="1">
            <a:spLocks noGrp="1"/>
          </p:cNvSpPr>
          <p:nvPr>
            <p:ph type="body" idx="2"/>
          </p:nvPr>
        </p:nvSpPr>
        <p:spPr>
          <a:xfrm>
            <a:off x="3370883" y="1550020"/>
            <a:ext cx="2436192" cy="4626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sz="1600" i="1">
                <a:solidFill>
                  <a:schemeClr val="dk1"/>
                </a:solidFill>
                <a:latin typeface="Georgia"/>
                <a:ea typeface="Georgia"/>
                <a:cs typeface="Georgia"/>
                <a:sym typeface="Georgia"/>
              </a:defRPr>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6"/>
          <p:cNvSpPr txBox="1">
            <a:spLocks noGrp="1"/>
          </p:cNvSpPr>
          <p:nvPr>
            <p:ph type="body" idx="3"/>
          </p:nvPr>
        </p:nvSpPr>
        <p:spPr>
          <a:xfrm>
            <a:off x="6079157" y="1550020"/>
            <a:ext cx="2436192" cy="4626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sz="1600" i="1">
                <a:solidFill>
                  <a:schemeClr val="dk1"/>
                </a:solidFill>
                <a:latin typeface="Georgia"/>
                <a:ea typeface="Georgia"/>
                <a:cs typeface="Georgia"/>
                <a:sym typeface="Georgia"/>
              </a:defRPr>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1" name="Google Shape;91;p116"/>
          <p:cNvCxnSpPr/>
          <p:nvPr/>
        </p:nvCxnSpPr>
        <p:spPr>
          <a:xfrm>
            <a:off x="3211000" y="1550020"/>
            <a:ext cx="0" cy="4626943"/>
          </a:xfrm>
          <a:prstGeom prst="straightConnector1">
            <a:avLst/>
          </a:prstGeom>
          <a:noFill/>
          <a:ln w="9525" cap="flat" cmpd="sng">
            <a:solidFill>
              <a:schemeClr val="accent1"/>
            </a:solidFill>
            <a:prstDash val="dash"/>
            <a:miter lim="800000"/>
            <a:headEnd type="none" w="sm" len="sm"/>
            <a:tailEnd type="none" w="sm" len="sm"/>
          </a:ln>
        </p:spPr>
      </p:cxnSp>
      <p:cxnSp>
        <p:nvCxnSpPr>
          <p:cNvPr id="92" name="Google Shape;92;p116"/>
          <p:cNvCxnSpPr/>
          <p:nvPr/>
        </p:nvCxnSpPr>
        <p:spPr>
          <a:xfrm>
            <a:off x="5916100" y="1550020"/>
            <a:ext cx="0" cy="4626943"/>
          </a:xfrm>
          <a:prstGeom prst="straightConnector1">
            <a:avLst/>
          </a:prstGeom>
          <a:noFill/>
          <a:ln w="9525" cap="flat" cmpd="sng">
            <a:solidFill>
              <a:schemeClr val="accent1"/>
            </a:solidFill>
            <a:prstDash val="dash"/>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F Content">
  <p:cSld name="LF Content">
    <p:spTree>
      <p:nvGrpSpPr>
        <p:cNvPr id="1" name="Shape 93"/>
        <p:cNvGrpSpPr/>
        <p:nvPr/>
      </p:nvGrpSpPr>
      <p:grpSpPr>
        <a:xfrm>
          <a:off x="0" y="0"/>
          <a:ext cx="0" cy="0"/>
          <a:chOff x="0" y="0"/>
          <a:chExt cx="0" cy="0"/>
        </a:xfrm>
      </p:grpSpPr>
      <p:sp>
        <p:nvSpPr>
          <p:cNvPr id="94" name="Google Shape;94;p11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17"/>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1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7"/>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600"/>
              <a:buNone/>
              <a:defRPr>
                <a:solidFill>
                  <a:schemeClr val="accent2"/>
                </a:solidFill>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LF Content">
  <p:cSld name="1_LF Content">
    <p:spTree>
      <p:nvGrpSpPr>
        <p:cNvPr id="1" name="Shape 98"/>
        <p:cNvGrpSpPr/>
        <p:nvPr/>
      </p:nvGrpSpPr>
      <p:grpSpPr>
        <a:xfrm>
          <a:off x="0" y="0"/>
          <a:ext cx="0" cy="0"/>
          <a:chOff x="0" y="0"/>
          <a:chExt cx="0" cy="0"/>
        </a:xfrm>
      </p:grpSpPr>
      <p:sp>
        <p:nvSpPr>
          <p:cNvPr id="99" name="Google Shape;99;p11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18"/>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11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18"/>
          <p:cNvSpPr txBox="1"/>
          <p:nvPr/>
        </p:nvSpPr>
        <p:spPr>
          <a:xfrm>
            <a:off x="662608" y="110273"/>
            <a:ext cx="7882905" cy="230832"/>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900" b="1" cap="none">
                <a:solidFill>
                  <a:schemeClr val="accent5"/>
                </a:solidFill>
                <a:latin typeface="Calibri"/>
                <a:ea typeface="Calibri"/>
                <a:cs typeface="Calibri"/>
                <a:sym typeface="Calibri"/>
              </a:rPr>
              <a:t>OPTIONAL BREADCRUMB1</a:t>
            </a:r>
            <a:r>
              <a:rPr lang="en-US" sz="900" cap="none">
                <a:solidFill>
                  <a:schemeClr val="accent5"/>
                </a:solidFill>
                <a:latin typeface="Calibri"/>
                <a:ea typeface="Calibri"/>
                <a:cs typeface="Calibri"/>
                <a:sym typeface="Calibri"/>
              </a:rPr>
              <a:t> </a:t>
            </a:r>
            <a:r>
              <a:rPr lang="en-US" sz="900" cap="none">
                <a:solidFill>
                  <a:schemeClr val="dk1"/>
                </a:solidFill>
                <a:latin typeface="Calibri"/>
                <a:ea typeface="Calibri"/>
                <a:cs typeface="Calibri"/>
                <a:sym typeface="Calibri"/>
              </a:rPr>
              <a:t>| BREADCRUMB2 | BREADCRUMB3 | BREADCRUMB4</a:t>
            </a:r>
            <a:endParaRPr/>
          </a:p>
        </p:txBody>
      </p:sp>
      <p:sp>
        <p:nvSpPr>
          <p:cNvPr id="103" name="Google Shape;103;p118"/>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F Content Two Column">
  <p:cSld name="LF Content Two Column">
    <p:spTree>
      <p:nvGrpSpPr>
        <p:cNvPr id="1" name="Shape 104"/>
        <p:cNvGrpSpPr/>
        <p:nvPr/>
      </p:nvGrpSpPr>
      <p:grpSpPr>
        <a:xfrm>
          <a:off x="0" y="0"/>
          <a:ext cx="0" cy="0"/>
          <a:chOff x="0" y="0"/>
          <a:chExt cx="0" cy="0"/>
        </a:xfrm>
      </p:grpSpPr>
      <p:sp>
        <p:nvSpPr>
          <p:cNvPr id="105" name="Google Shape;105;p119"/>
          <p:cNvSpPr txBox="1">
            <a:spLocks noGrp="1"/>
          </p:cNvSpPr>
          <p:nvPr>
            <p:ph type="body" idx="1"/>
          </p:nvPr>
        </p:nvSpPr>
        <p:spPr>
          <a:xfrm>
            <a:off x="4854222" y="1550020"/>
            <a:ext cx="3661128" cy="4626943"/>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600"/>
              </a:spcBef>
              <a:spcAft>
                <a:spcPts val="0"/>
              </a:spcAft>
              <a:buClr>
                <a:schemeClr val="dk1"/>
              </a:buClr>
              <a:buSzPts val="1600"/>
              <a:buChar char="•"/>
              <a:defRPr>
                <a:solidFill>
                  <a:schemeClr val="dk1"/>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1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19"/>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11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19"/>
          <p:cNvSpPr txBox="1">
            <a:spLocks noGrp="1"/>
          </p:cNvSpPr>
          <p:nvPr>
            <p:ph type="body" idx="2"/>
          </p:nvPr>
        </p:nvSpPr>
        <p:spPr>
          <a:xfrm>
            <a:off x="662608" y="1550020"/>
            <a:ext cx="3597158" cy="4626943"/>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600"/>
              </a:spcBef>
              <a:spcAft>
                <a:spcPts val="0"/>
              </a:spcAft>
              <a:buClr>
                <a:schemeClr val="dk1"/>
              </a:buClr>
              <a:buSzPts val="1600"/>
              <a:buChar char="•"/>
              <a:defRPr>
                <a:solidFill>
                  <a:schemeClr val="dk1"/>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F Content Callout">
  <p:cSld name="LF Content Callout">
    <p:spTree>
      <p:nvGrpSpPr>
        <p:cNvPr id="1" name="Shape 110"/>
        <p:cNvGrpSpPr/>
        <p:nvPr/>
      </p:nvGrpSpPr>
      <p:grpSpPr>
        <a:xfrm>
          <a:off x="0" y="0"/>
          <a:ext cx="0" cy="0"/>
          <a:chOff x="0" y="0"/>
          <a:chExt cx="0" cy="0"/>
        </a:xfrm>
      </p:grpSpPr>
      <p:sp>
        <p:nvSpPr>
          <p:cNvPr id="111" name="Google Shape;111;p12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20"/>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12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20"/>
          <p:cNvSpPr txBox="1">
            <a:spLocks noGrp="1"/>
          </p:cNvSpPr>
          <p:nvPr>
            <p:ph type="body" idx="1"/>
          </p:nvPr>
        </p:nvSpPr>
        <p:spPr>
          <a:xfrm>
            <a:off x="661988" y="1547813"/>
            <a:ext cx="2293937" cy="4637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accent4"/>
              </a:buClr>
              <a:buSzPts val="1400"/>
              <a:buNone/>
              <a:defRPr sz="1400" b="0" i="1" cap="none">
                <a:solidFill>
                  <a:schemeClr val="accent4"/>
                </a:solidFill>
                <a:latin typeface="Georgia"/>
                <a:ea typeface="Georgia"/>
                <a:cs typeface="Georgia"/>
                <a:sym typeface="Georgia"/>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20"/>
          <p:cNvSpPr txBox="1">
            <a:spLocks noGrp="1"/>
          </p:cNvSpPr>
          <p:nvPr>
            <p:ph type="body" idx="2"/>
          </p:nvPr>
        </p:nvSpPr>
        <p:spPr>
          <a:xfrm>
            <a:off x="3236913" y="1547813"/>
            <a:ext cx="5308600" cy="4637087"/>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F Table">
  <p:cSld name="LF Table">
    <p:spTree>
      <p:nvGrpSpPr>
        <p:cNvPr id="1" name="Shape 116"/>
        <p:cNvGrpSpPr/>
        <p:nvPr/>
      </p:nvGrpSpPr>
      <p:grpSpPr>
        <a:xfrm>
          <a:off x="0" y="0"/>
          <a:ext cx="0" cy="0"/>
          <a:chOff x="0" y="0"/>
          <a:chExt cx="0" cy="0"/>
        </a:xfrm>
      </p:grpSpPr>
      <p:sp>
        <p:nvSpPr>
          <p:cNvPr id="117" name="Google Shape;117;p121"/>
          <p:cNvSpPr txBox="1">
            <a:spLocks noGrp="1"/>
          </p:cNvSpPr>
          <p:nvPr>
            <p:ph type="body" idx="1"/>
          </p:nvPr>
        </p:nvSpPr>
        <p:spPr>
          <a:xfrm>
            <a:off x="662608" y="5876734"/>
            <a:ext cx="7852742" cy="4143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1100"/>
              <a:buNone/>
              <a:defRPr sz="11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2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21"/>
          <p:cNvSpPr txBox="1">
            <a:spLocks noGrp="1"/>
          </p:cNvSpPr>
          <p:nvPr>
            <p:ph type="body" idx="2"/>
          </p:nvPr>
        </p:nvSpPr>
        <p:spPr>
          <a:xfrm>
            <a:off x="662608" y="1550020"/>
            <a:ext cx="7852742" cy="90021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accent2"/>
              </a:buClr>
              <a:buSzPts val="1600"/>
              <a:buNone/>
              <a:defRPr b="1" cap="none">
                <a:solidFill>
                  <a:schemeClr val="accent2"/>
                </a:solidFill>
              </a:defRPr>
            </a:lvl1pPr>
            <a:lvl2pPr marL="914400" lvl="1" indent="-228600" algn="l">
              <a:lnSpc>
                <a:spcPct val="100000"/>
              </a:lnSpc>
              <a:spcBef>
                <a:spcPts val="600"/>
              </a:spcBef>
              <a:spcAft>
                <a:spcPts val="0"/>
              </a:spcAft>
              <a:buClr>
                <a:schemeClr val="dk1"/>
              </a:buClr>
              <a:buSzPts val="1400"/>
              <a:buNone/>
              <a:defRPr sz="1400" i="1">
                <a:latin typeface="Georgia"/>
                <a:ea typeface="Georgia"/>
                <a:cs typeface="Georgia"/>
                <a:sym typeface="Georgia"/>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21"/>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2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F Two Charts">
  <p:cSld name="LF Two Charts">
    <p:spTree>
      <p:nvGrpSpPr>
        <p:cNvPr id="1" name="Shape 122"/>
        <p:cNvGrpSpPr/>
        <p:nvPr/>
      </p:nvGrpSpPr>
      <p:grpSpPr>
        <a:xfrm>
          <a:off x="0" y="0"/>
          <a:ext cx="0" cy="0"/>
          <a:chOff x="0" y="0"/>
          <a:chExt cx="0" cy="0"/>
        </a:xfrm>
      </p:grpSpPr>
      <p:sp>
        <p:nvSpPr>
          <p:cNvPr id="123" name="Google Shape;123;p12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22"/>
          <p:cNvSpPr>
            <a:spLocks noGrp="1"/>
          </p:cNvSpPr>
          <p:nvPr>
            <p:ph type="chart" idx="2"/>
          </p:nvPr>
        </p:nvSpPr>
        <p:spPr>
          <a:xfrm>
            <a:off x="661988" y="2781557"/>
            <a:ext cx="3721408" cy="277356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600"/>
              <a:buFont typeface="Merriweather Sans"/>
              <a:buChar char="-"/>
              <a:defRPr sz="16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2"/>
              </a:buClr>
              <a:buSzPts val="1600"/>
              <a:buFont typeface="Arial"/>
              <a:buNone/>
              <a:defRPr sz="1600" b="1" i="0" u="none" strike="noStrike" cap="none">
                <a:solidFill>
                  <a:schemeClr val="accent2"/>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Arial"/>
              <a:buNone/>
              <a:defRPr sz="14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1100"/>
              <a:buFont typeface="Arial"/>
              <a:buNone/>
              <a:defRPr sz="1100" b="0" i="1"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accent5"/>
              </a:buClr>
              <a:buSzPts val="1400"/>
              <a:buFont typeface="Georgia"/>
              <a:buNone/>
              <a:defRPr sz="1400" b="0" i="1" u="none" strike="noStrike" cap="none">
                <a:solidFill>
                  <a:schemeClr val="accent5"/>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122"/>
          <p:cNvSpPr>
            <a:spLocks noGrp="1"/>
          </p:cNvSpPr>
          <p:nvPr>
            <p:ph type="chart" idx="3"/>
          </p:nvPr>
        </p:nvSpPr>
        <p:spPr>
          <a:xfrm>
            <a:off x="4793941" y="2780284"/>
            <a:ext cx="3721408" cy="277356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600"/>
              <a:buFont typeface="Merriweather Sans"/>
              <a:buChar char="-"/>
              <a:defRPr sz="16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2"/>
              </a:buClr>
              <a:buSzPts val="1600"/>
              <a:buFont typeface="Arial"/>
              <a:buNone/>
              <a:defRPr sz="1600" b="1" i="0" u="none" strike="noStrike" cap="none">
                <a:solidFill>
                  <a:schemeClr val="accent2"/>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Arial"/>
              <a:buNone/>
              <a:defRPr sz="14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1100"/>
              <a:buFont typeface="Arial"/>
              <a:buNone/>
              <a:defRPr sz="1100" b="0" i="1"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accent5"/>
              </a:buClr>
              <a:buSzPts val="1400"/>
              <a:buFont typeface="Georgia"/>
              <a:buNone/>
              <a:defRPr sz="1400" b="0" i="1" u="none" strike="noStrike" cap="none">
                <a:solidFill>
                  <a:schemeClr val="accent5"/>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122"/>
          <p:cNvSpPr txBox="1">
            <a:spLocks noGrp="1"/>
          </p:cNvSpPr>
          <p:nvPr>
            <p:ph type="body" idx="1"/>
          </p:nvPr>
        </p:nvSpPr>
        <p:spPr>
          <a:xfrm>
            <a:off x="662608" y="5876734"/>
            <a:ext cx="7852742" cy="4143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1100"/>
              <a:buNone/>
              <a:defRPr sz="11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2"/>
          <p:cNvSpPr txBox="1">
            <a:spLocks noGrp="1"/>
          </p:cNvSpPr>
          <p:nvPr>
            <p:ph type="body" idx="4"/>
          </p:nvPr>
        </p:nvSpPr>
        <p:spPr>
          <a:xfrm>
            <a:off x="661988" y="1557117"/>
            <a:ext cx="7853362" cy="109515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600"/>
              <a:buFont typeface="Arial"/>
              <a:buNone/>
              <a:defRPr b="0" cap="none">
                <a:solidFill>
                  <a:schemeClr val="dk1"/>
                </a:solidFill>
                <a:latin typeface="Calibri"/>
                <a:ea typeface="Calibri"/>
                <a:cs typeface="Calibri"/>
                <a:sym typeface="Calibri"/>
              </a:defRPr>
            </a:lvl1pPr>
            <a:lvl2pPr marL="914400" lvl="1" indent="-330200" algn="l">
              <a:lnSpc>
                <a:spcPct val="100000"/>
              </a:lnSpc>
              <a:spcBef>
                <a:spcPts val="0"/>
              </a:spcBef>
              <a:spcAft>
                <a:spcPts val="0"/>
              </a:spcAft>
              <a:buClr>
                <a:schemeClr val="dk1"/>
              </a:buClr>
              <a:buSzPts val="1600"/>
              <a:buChar char="-"/>
              <a:defRPr/>
            </a:lvl2pPr>
            <a:lvl3pPr marL="1371600" lvl="2" indent="-228600" algn="l">
              <a:lnSpc>
                <a:spcPct val="100000"/>
              </a:lnSpc>
              <a:spcBef>
                <a:spcPts val="1200"/>
              </a:spcBef>
              <a:spcAft>
                <a:spcPts val="0"/>
              </a:spcAft>
              <a:buClr>
                <a:schemeClr val="accent2"/>
              </a:buClr>
              <a:buSzPts val="16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1200"/>
              </a:spcBef>
              <a:spcAft>
                <a:spcPts val="0"/>
              </a:spcAft>
              <a:buClr>
                <a:schemeClr val="dk1"/>
              </a:buClr>
              <a:buSzPts val="11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2"/>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12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F Photo/Wide Chart/Graphic">
  <p:cSld name="LF Photo/Wide Chart/Graphic">
    <p:spTree>
      <p:nvGrpSpPr>
        <p:cNvPr id="1" name="Shape 130"/>
        <p:cNvGrpSpPr/>
        <p:nvPr/>
      </p:nvGrpSpPr>
      <p:grpSpPr>
        <a:xfrm>
          <a:off x="0" y="0"/>
          <a:ext cx="0" cy="0"/>
          <a:chOff x="0" y="0"/>
          <a:chExt cx="0" cy="0"/>
        </a:xfrm>
      </p:grpSpPr>
      <p:sp>
        <p:nvSpPr>
          <p:cNvPr id="131" name="Google Shape;131;p12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23"/>
          <p:cNvSpPr txBox="1">
            <a:spLocks noGrp="1"/>
          </p:cNvSpPr>
          <p:nvPr>
            <p:ph type="body" idx="1"/>
          </p:nvPr>
        </p:nvSpPr>
        <p:spPr>
          <a:xfrm>
            <a:off x="661988" y="1571705"/>
            <a:ext cx="7853362" cy="90282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600"/>
              <a:buFont typeface="Arial"/>
              <a:buNone/>
              <a:defRPr b="0" cap="none">
                <a:solidFill>
                  <a:schemeClr val="dk1"/>
                </a:solidFill>
                <a:latin typeface="Calibri"/>
                <a:ea typeface="Calibri"/>
                <a:cs typeface="Calibri"/>
                <a:sym typeface="Calibri"/>
              </a:defRPr>
            </a:lvl1pPr>
            <a:lvl2pPr marL="914400" lvl="1" indent="-330200" algn="l">
              <a:lnSpc>
                <a:spcPct val="100000"/>
              </a:lnSpc>
              <a:spcBef>
                <a:spcPts val="0"/>
              </a:spcBef>
              <a:spcAft>
                <a:spcPts val="0"/>
              </a:spcAft>
              <a:buClr>
                <a:schemeClr val="dk1"/>
              </a:buClr>
              <a:buSzPts val="1600"/>
              <a:buChar char="-"/>
              <a:defRPr/>
            </a:lvl2pPr>
            <a:lvl3pPr marL="1371600" lvl="2" indent="-228600" algn="l">
              <a:lnSpc>
                <a:spcPct val="100000"/>
              </a:lnSpc>
              <a:spcBef>
                <a:spcPts val="1200"/>
              </a:spcBef>
              <a:spcAft>
                <a:spcPts val="0"/>
              </a:spcAft>
              <a:buClr>
                <a:schemeClr val="accent2"/>
              </a:buClr>
              <a:buSzPts val="16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1200"/>
              </a:spcBef>
              <a:spcAft>
                <a:spcPts val="0"/>
              </a:spcAft>
              <a:buClr>
                <a:schemeClr val="dk1"/>
              </a:buClr>
              <a:buSzPts val="11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23"/>
          <p:cNvSpPr>
            <a:spLocks noGrp="1"/>
          </p:cNvSpPr>
          <p:nvPr>
            <p:ph type="pic" idx="2"/>
          </p:nvPr>
        </p:nvSpPr>
        <p:spPr>
          <a:xfrm>
            <a:off x="661988" y="2626424"/>
            <a:ext cx="7853362" cy="3571795"/>
          </a:xfrm>
          <a:prstGeom prst="rect">
            <a:avLst/>
          </a:prstGeom>
          <a:noFill/>
          <a:ln>
            <a:noFill/>
          </a:ln>
        </p:spPr>
      </p:sp>
      <p:sp>
        <p:nvSpPr>
          <p:cNvPr id="134" name="Google Shape;134;p123"/>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12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F Chart Right">
  <p:cSld name="LF Chart Right">
    <p:spTree>
      <p:nvGrpSpPr>
        <p:cNvPr id="1" name="Shape 136"/>
        <p:cNvGrpSpPr/>
        <p:nvPr/>
      </p:nvGrpSpPr>
      <p:grpSpPr>
        <a:xfrm>
          <a:off x="0" y="0"/>
          <a:ext cx="0" cy="0"/>
          <a:chOff x="0" y="0"/>
          <a:chExt cx="0" cy="0"/>
        </a:xfrm>
      </p:grpSpPr>
      <p:sp>
        <p:nvSpPr>
          <p:cNvPr id="137" name="Google Shape;137;p12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24"/>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p12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4"/>
          <p:cNvSpPr>
            <a:spLocks noGrp="1"/>
          </p:cNvSpPr>
          <p:nvPr>
            <p:ph type="chart" idx="2"/>
          </p:nvPr>
        </p:nvSpPr>
        <p:spPr>
          <a:xfrm>
            <a:off x="4342006" y="1570275"/>
            <a:ext cx="4173343" cy="439737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600"/>
              <a:buFont typeface="Merriweather Sans"/>
              <a:buChar char="-"/>
              <a:defRPr sz="1600" b="0" i="0" u="none" strike="noStrike" cap="none">
                <a:solidFill>
                  <a:schemeClr val="dk1"/>
                </a:solidFill>
                <a:latin typeface="Calibri"/>
                <a:ea typeface="Calibri"/>
                <a:cs typeface="Calibri"/>
                <a:sym typeface="Calibri"/>
              </a:defRPr>
            </a:lvl2pPr>
            <a:lvl3pPr marR="0" lvl="2" algn="l" rtl="0">
              <a:lnSpc>
                <a:spcPct val="100000"/>
              </a:lnSpc>
              <a:spcBef>
                <a:spcPts val="1200"/>
              </a:spcBef>
              <a:spcAft>
                <a:spcPts val="0"/>
              </a:spcAft>
              <a:buClr>
                <a:schemeClr val="accent2"/>
              </a:buClr>
              <a:buSzPts val="1600"/>
              <a:buFont typeface="Arial"/>
              <a:buNone/>
              <a:defRPr sz="1600" b="1" i="0" u="none" strike="noStrike" cap="none">
                <a:solidFill>
                  <a:schemeClr val="accent2"/>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Arial"/>
              <a:buNone/>
              <a:defRPr sz="14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1100"/>
              <a:buFont typeface="Arial"/>
              <a:buNone/>
              <a:defRPr sz="1100" b="0" i="1"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accent5"/>
              </a:buClr>
              <a:buSzPts val="1400"/>
              <a:buFont typeface="Georgia"/>
              <a:buNone/>
              <a:defRPr sz="1400" b="0" i="1" u="none" strike="noStrike" cap="none">
                <a:solidFill>
                  <a:schemeClr val="accent5"/>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124"/>
          <p:cNvSpPr txBox="1">
            <a:spLocks noGrp="1"/>
          </p:cNvSpPr>
          <p:nvPr>
            <p:ph type="body" idx="1"/>
          </p:nvPr>
        </p:nvSpPr>
        <p:spPr>
          <a:xfrm>
            <a:off x="4342006" y="5876734"/>
            <a:ext cx="4173344" cy="4143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1100"/>
              <a:buNone/>
              <a:defRPr sz="11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24"/>
          <p:cNvSpPr txBox="1">
            <a:spLocks noGrp="1"/>
          </p:cNvSpPr>
          <p:nvPr>
            <p:ph type="body" idx="3"/>
          </p:nvPr>
        </p:nvSpPr>
        <p:spPr>
          <a:xfrm>
            <a:off x="661988" y="1570038"/>
            <a:ext cx="3452812" cy="4627562"/>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600"/>
              <a:buFont typeface="Arial"/>
              <a:buNone/>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F Closing">
  <p:cSld name="LF Closing">
    <p:spTree>
      <p:nvGrpSpPr>
        <p:cNvPr id="1" name="Shape 143"/>
        <p:cNvGrpSpPr/>
        <p:nvPr/>
      </p:nvGrpSpPr>
      <p:grpSpPr>
        <a:xfrm>
          <a:off x="0" y="0"/>
          <a:ext cx="0" cy="0"/>
          <a:chOff x="0" y="0"/>
          <a:chExt cx="0" cy="0"/>
        </a:xfrm>
      </p:grpSpPr>
      <p:sp>
        <p:nvSpPr>
          <p:cNvPr id="144" name="Google Shape;144;p12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2800"/>
              <a:buFont typeface="Oswa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25"/>
          <p:cNvSpPr txBox="1">
            <a:spLocks noGrp="1"/>
          </p:cNvSpPr>
          <p:nvPr>
            <p:ph type="body" idx="1"/>
          </p:nvPr>
        </p:nvSpPr>
        <p:spPr>
          <a:xfrm>
            <a:off x="662608" y="1549400"/>
            <a:ext cx="7852741"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600"/>
              <a:buNone/>
              <a:defRPr b="0"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25"/>
          <p:cNvSpPr>
            <a:spLocks noGrp="1"/>
          </p:cNvSpPr>
          <p:nvPr>
            <p:ph type="pic" idx="2"/>
          </p:nvPr>
        </p:nvSpPr>
        <p:spPr>
          <a:xfrm>
            <a:off x="662608" y="2487427"/>
            <a:ext cx="1737360" cy="1737360"/>
          </a:xfrm>
          <a:prstGeom prst="rect">
            <a:avLst/>
          </a:prstGeom>
          <a:noFill/>
          <a:ln>
            <a:noFill/>
          </a:ln>
        </p:spPr>
      </p:sp>
      <p:sp>
        <p:nvSpPr>
          <p:cNvPr id="147" name="Google Shape;147;p125"/>
          <p:cNvSpPr txBox="1">
            <a:spLocks noGrp="1"/>
          </p:cNvSpPr>
          <p:nvPr>
            <p:ph type="body" idx="3"/>
          </p:nvPr>
        </p:nvSpPr>
        <p:spPr>
          <a:xfrm>
            <a:off x="662608"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accent1"/>
              </a:buClr>
              <a:buSzPts val="1200"/>
              <a:buNone/>
              <a:defRPr sz="1200" b="1" cap="none">
                <a:solidFill>
                  <a:schemeClr val="accent1"/>
                </a:solidFill>
              </a:defRPr>
            </a:lvl1pPr>
            <a:lvl2pPr marL="914400" marR="0" lvl="1" indent="-228600" algn="l">
              <a:lnSpc>
                <a:spcPct val="100000"/>
              </a:lnSpc>
              <a:spcBef>
                <a:spcPts val="400"/>
              </a:spcBef>
              <a:spcAft>
                <a:spcPts val="0"/>
              </a:spcAft>
              <a:buClr>
                <a:schemeClr val="dk1"/>
              </a:buClr>
              <a:buSzPts val="1100"/>
              <a:buFont typeface="Arial"/>
              <a:buNone/>
              <a:defRPr sz="11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25"/>
          <p:cNvSpPr>
            <a:spLocks noGrp="1"/>
          </p:cNvSpPr>
          <p:nvPr>
            <p:ph type="pic" idx="4"/>
          </p:nvPr>
        </p:nvSpPr>
        <p:spPr>
          <a:xfrm>
            <a:off x="2687170" y="2487427"/>
            <a:ext cx="1737360" cy="1737360"/>
          </a:xfrm>
          <a:prstGeom prst="rect">
            <a:avLst/>
          </a:prstGeom>
          <a:noFill/>
          <a:ln>
            <a:noFill/>
          </a:ln>
        </p:spPr>
      </p:sp>
      <p:sp>
        <p:nvSpPr>
          <p:cNvPr id="149" name="Google Shape;149;p125"/>
          <p:cNvSpPr txBox="1">
            <a:spLocks noGrp="1"/>
          </p:cNvSpPr>
          <p:nvPr>
            <p:ph type="body" idx="5"/>
          </p:nvPr>
        </p:nvSpPr>
        <p:spPr>
          <a:xfrm>
            <a:off x="2687170"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accent1"/>
              </a:buClr>
              <a:buSzPts val="1200"/>
              <a:buNone/>
              <a:defRPr sz="1200" b="1" cap="none">
                <a:solidFill>
                  <a:schemeClr val="accent1"/>
                </a:solidFill>
              </a:defRPr>
            </a:lvl1pPr>
            <a:lvl2pPr marL="914400" marR="0" lvl="1" indent="-228600" algn="l">
              <a:lnSpc>
                <a:spcPct val="100000"/>
              </a:lnSpc>
              <a:spcBef>
                <a:spcPts val="400"/>
              </a:spcBef>
              <a:spcAft>
                <a:spcPts val="0"/>
              </a:spcAft>
              <a:buClr>
                <a:schemeClr val="dk1"/>
              </a:buClr>
              <a:buSzPts val="1100"/>
              <a:buFont typeface="Arial"/>
              <a:buNone/>
              <a:defRPr sz="11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25"/>
          <p:cNvSpPr>
            <a:spLocks noGrp="1"/>
          </p:cNvSpPr>
          <p:nvPr>
            <p:ph type="pic" idx="6"/>
          </p:nvPr>
        </p:nvSpPr>
        <p:spPr>
          <a:xfrm>
            <a:off x="4711732" y="2487427"/>
            <a:ext cx="1737360" cy="1737360"/>
          </a:xfrm>
          <a:prstGeom prst="rect">
            <a:avLst/>
          </a:prstGeom>
          <a:noFill/>
          <a:ln>
            <a:noFill/>
          </a:ln>
        </p:spPr>
      </p:sp>
      <p:sp>
        <p:nvSpPr>
          <p:cNvPr id="151" name="Google Shape;151;p125"/>
          <p:cNvSpPr txBox="1">
            <a:spLocks noGrp="1"/>
          </p:cNvSpPr>
          <p:nvPr>
            <p:ph type="body" idx="7"/>
          </p:nvPr>
        </p:nvSpPr>
        <p:spPr>
          <a:xfrm>
            <a:off x="4711732"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accent1"/>
              </a:buClr>
              <a:buSzPts val="1200"/>
              <a:buNone/>
              <a:defRPr sz="1200" b="1" cap="none">
                <a:solidFill>
                  <a:schemeClr val="accent1"/>
                </a:solidFill>
              </a:defRPr>
            </a:lvl1pPr>
            <a:lvl2pPr marL="914400" marR="0" lvl="1" indent="-228600" algn="l">
              <a:lnSpc>
                <a:spcPct val="100000"/>
              </a:lnSpc>
              <a:spcBef>
                <a:spcPts val="400"/>
              </a:spcBef>
              <a:spcAft>
                <a:spcPts val="0"/>
              </a:spcAft>
              <a:buClr>
                <a:schemeClr val="dk1"/>
              </a:buClr>
              <a:buSzPts val="1100"/>
              <a:buFont typeface="Arial"/>
              <a:buNone/>
              <a:defRPr sz="11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25"/>
          <p:cNvSpPr>
            <a:spLocks noGrp="1"/>
          </p:cNvSpPr>
          <p:nvPr>
            <p:ph type="pic" idx="8"/>
          </p:nvPr>
        </p:nvSpPr>
        <p:spPr>
          <a:xfrm>
            <a:off x="6736294" y="2487427"/>
            <a:ext cx="1737360" cy="1737360"/>
          </a:xfrm>
          <a:prstGeom prst="rect">
            <a:avLst/>
          </a:prstGeom>
          <a:noFill/>
          <a:ln>
            <a:noFill/>
          </a:ln>
        </p:spPr>
      </p:sp>
      <p:sp>
        <p:nvSpPr>
          <p:cNvPr id="153" name="Google Shape;153;p125"/>
          <p:cNvSpPr txBox="1">
            <a:spLocks noGrp="1"/>
          </p:cNvSpPr>
          <p:nvPr>
            <p:ph type="body" idx="9"/>
          </p:nvPr>
        </p:nvSpPr>
        <p:spPr>
          <a:xfrm>
            <a:off x="6736294"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accent1"/>
              </a:buClr>
              <a:buSzPts val="1200"/>
              <a:buNone/>
              <a:defRPr sz="1200" b="1" cap="none">
                <a:solidFill>
                  <a:schemeClr val="accent1"/>
                </a:solidFill>
              </a:defRPr>
            </a:lvl1pPr>
            <a:lvl2pPr marL="914400" marR="0" lvl="1" indent="-228600" algn="l">
              <a:lnSpc>
                <a:spcPct val="100000"/>
              </a:lnSpc>
              <a:spcBef>
                <a:spcPts val="400"/>
              </a:spcBef>
              <a:spcAft>
                <a:spcPts val="0"/>
              </a:spcAft>
              <a:buClr>
                <a:schemeClr val="dk1"/>
              </a:buClr>
              <a:buSzPts val="1100"/>
              <a:buFont typeface="Arial"/>
              <a:buNone/>
              <a:defRPr sz="11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25"/>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p12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56" name="Google Shape;156;p125"/>
          <p:cNvCxnSpPr/>
          <p:nvPr/>
        </p:nvCxnSpPr>
        <p:spPr>
          <a:xfrm>
            <a:off x="662609" y="6400451"/>
            <a:ext cx="7852741"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C Agenda">
  <p:cSld name="FC Agenda">
    <p:spTree>
      <p:nvGrpSpPr>
        <p:cNvPr id="1" name="Shape 34"/>
        <p:cNvGrpSpPr/>
        <p:nvPr/>
      </p:nvGrpSpPr>
      <p:grpSpPr>
        <a:xfrm>
          <a:off x="0" y="0"/>
          <a:ext cx="0" cy="0"/>
          <a:chOff x="0" y="0"/>
          <a:chExt cx="0" cy="0"/>
        </a:xfrm>
      </p:grpSpPr>
      <p:sp>
        <p:nvSpPr>
          <p:cNvPr id="35" name="Google Shape;35;p113"/>
          <p:cNvSpPr txBox="1">
            <a:spLocks noGrp="1"/>
          </p:cNvSpPr>
          <p:nvPr>
            <p:ph type="title"/>
          </p:nvPr>
        </p:nvSpPr>
        <p:spPr>
          <a:xfrm>
            <a:off x="628650" y="1027673"/>
            <a:ext cx="2456194"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3"/>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13"/>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3"/>
          <p:cNvSpPr txBox="1">
            <a:spLocks noGrp="1"/>
          </p:cNvSpPr>
          <p:nvPr>
            <p:ph type="body" idx="1"/>
          </p:nvPr>
        </p:nvSpPr>
        <p:spPr>
          <a:xfrm>
            <a:off x="3705225" y="1027113"/>
            <a:ext cx="4810125" cy="51530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00"/>
              </a:spcBef>
              <a:spcAft>
                <a:spcPts val="0"/>
              </a:spcAft>
              <a:buClr>
                <a:schemeClr val="lt1"/>
              </a:buClr>
              <a:buSzPts val="1600"/>
              <a:buNone/>
              <a:defRPr sz="1600" i="0" cap="none">
                <a:latin typeface="Calibri"/>
                <a:ea typeface="Calibri"/>
                <a:cs typeface="Calibri"/>
                <a:sym typeface="Calibri"/>
              </a:defRPr>
            </a:lvl1pPr>
            <a:lvl2pPr marL="914400" lvl="1" indent="-228600" algn="l">
              <a:lnSpc>
                <a:spcPct val="100000"/>
              </a:lnSpc>
              <a:spcBef>
                <a:spcPts val="1200"/>
              </a:spcBef>
              <a:spcAft>
                <a:spcPts val="0"/>
              </a:spcAft>
              <a:buClr>
                <a:schemeClr val="lt1"/>
              </a:buClr>
              <a:buSzPts val="1600"/>
              <a:buNone/>
              <a:defRPr/>
            </a:lvl2pPr>
            <a:lvl3pPr marL="1371600" lvl="2" indent="-228600" algn="l">
              <a:lnSpc>
                <a:spcPct val="100000"/>
              </a:lnSpc>
              <a:spcBef>
                <a:spcPts val="1200"/>
              </a:spcBef>
              <a:spcAft>
                <a:spcPts val="0"/>
              </a:spcAft>
              <a:buClr>
                <a:schemeClr val="lt1"/>
              </a:buClr>
              <a:buSzPts val="1800"/>
              <a:buNone/>
              <a:defRPr/>
            </a:lvl3pPr>
            <a:lvl4pPr marL="1828800" lvl="3" indent="-228600" algn="l">
              <a:lnSpc>
                <a:spcPct val="100000"/>
              </a:lnSpc>
              <a:spcBef>
                <a:spcPts val="600"/>
              </a:spcBef>
              <a:spcAft>
                <a:spcPts val="0"/>
              </a:spcAft>
              <a:buClr>
                <a:schemeClr val="lt1"/>
              </a:buClr>
              <a:buSzPts val="1800"/>
              <a:buNone/>
              <a:defRPr/>
            </a:lvl4pPr>
            <a:lvl5pPr marL="2286000" lvl="4" indent="-228600" algn="l">
              <a:lnSpc>
                <a:spcPct val="100000"/>
              </a:lnSpc>
              <a:spcBef>
                <a:spcPts val="12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F Blue Text Callout">
  <p:cSld name="LF Blue Text Callout">
    <p:spTree>
      <p:nvGrpSpPr>
        <p:cNvPr id="1" name="Shape 157"/>
        <p:cNvGrpSpPr/>
        <p:nvPr/>
      </p:nvGrpSpPr>
      <p:grpSpPr>
        <a:xfrm>
          <a:off x="0" y="0"/>
          <a:ext cx="0" cy="0"/>
          <a:chOff x="0" y="0"/>
          <a:chExt cx="0" cy="0"/>
        </a:xfrm>
      </p:grpSpPr>
      <p:sp>
        <p:nvSpPr>
          <p:cNvPr id="158" name="Google Shape;158;p126"/>
          <p:cNvSpPr/>
          <p:nvPr/>
        </p:nvSpPr>
        <p:spPr>
          <a:xfrm>
            <a:off x="296883" y="0"/>
            <a:ext cx="8847117"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126"/>
          <p:cNvSpPr txBox="1">
            <a:spLocks noGrp="1"/>
          </p:cNvSpPr>
          <p:nvPr>
            <p:ph type="title"/>
          </p:nvPr>
        </p:nvSpPr>
        <p:spPr>
          <a:xfrm>
            <a:off x="662608" y="993811"/>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126"/>
          <p:cNvSpPr txBox="1">
            <a:spLocks noGrp="1"/>
          </p:cNvSpPr>
          <p:nvPr>
            <p:ph type="body" idx="1"/>
          </p:nvPr>
        </p:nvSpPr>
        <p:spPr>
          <a:xfrm>
            <a:off x="661988" y="2108200"/>
            <a:ext cx="7853362" cy="40973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accent2"/>
              </a:buClr>
              <a:buSzPts val="1800"/>
              <a:buNone/>
              <a:defRPr sz="1800" b="0" cap="none">
                <a:solidFill>
                  <a:schemeClr val="accent2"/>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26"/>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12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63" name="Google Shape;163;p126"/>
          <p:cNvCxnSpPr/>
          <p:nvPr/>
        </p:nvCxnSpPr>
        <p:spPr>
          <a:xfrm>
            <a:off x="662609" y="6400451"/>
            <a:ext cx="7852741"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LF Blank">
  <p:cSld name="LF Blank">
    <p:spTree>
      <p:nvGrpSpPr>
        <p:cNvPr id="1" name="Shape 164"/>
        <p:cNvGrpSpPr/>
        <p:nvPr/>
      </p:nvGrpSpPr>
      <p:grpSpPr>
        <a:xfrm>
          <a:off x="0" y="0"/>
          <a:ext cx="0" cy="0"/>
          <a:chOff x="0" y="0"/>
          <a:chExt cx="0" cy="0"/>
        </a:xfrm>
      </p:grpSpPr>
      <p:sp>
        <p:nvSpPr>
          <p:cNvPr id="165" name="Google Shape;165;p12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27"/>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F BLANK">
  <p:cSld name="SF BLANK">
    <p:spTree>
      <p:nvGrpSpPr>
        <p:cNvPr id="1" name="Shape 175"/>
        <p:cNvGrpSpPr/>
        <p:nvPr/>
      </p:nvGrpSpPr>
      <p:grpSpPr>
        <a:xfrm>
          <a:off x="0" y="0"/>
          <a:ext cx="0" cy="0"/>
          <a:chOff x="0" y="0"/>
          <a:chExt cx="0" cy="0"/>
        </a:xfrm>
      </p:grpSpPr>
      <p:sp>
        <p:nvSpPr>
          <p:cNvPr id="176" name="Google Shape;176;p133"/>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3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33"/>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F Content">
  <p:cSld name="SF Content">
    <p:spTree>
      <p:nvGrpSpPr>
        <p:cNvPr id="1" name="Shape 179"/>
        <p:cNvGrpSpPr/>
        <p:nvPr/>
      </p:nvGrpSpPr>
      <p:grpSpPr>
        <a:xfrm>
          <a:off x="0" y="0"/>
          <a:ext cx="0" cy="0"/>
          <a:chOff x="0" y="0"/>
          <a:chExt cx="0" cy="0"/>
        </a:xfrm>
      </p:grpSpPr>
      <p:sp>
        <p:nvSpPr>
          <p:cNvPr id="180" name="Google Shape;180;p13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134"/>
          <p:cNvSpPr txBox="1">
            <a:spLocks noGrp="1"/>
          </p:cNvSpPr>
          <p:nvPr>
            <p:ph type="body" idx="1"/>
          </p:nvPr>
        </p:nvSpPr>
        <p:spPr>
          <a:xfrm>
            <a:off x="662607" y="1538288"/>
            <a:ext cx="7852741" cy="455453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a:solidFill>
                  <a:schemeClr val="dk1"/>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300"/>
              </a:spcBef>
              <a:spcAft>
                <a:spcPts val="0"/>
              </a:spcAft>
              <a:buClr>
                <a:schemeClr val="dk1"/>
              </a:buClr>
              <a:buSzPts val="825"/>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134"/>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13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F Content Two columns">
  <p:cSld name="SF Content Two columns">
    <p:spTree>
      <p:nvGrpSpPr>
        <p:cNvPr id="1" name="Shape 184"/>
        <p:cNvGrpSpPr/>
        <p:nvPr/>
      </p:nvGrpSpPr>
      <p:grpSpPr>
        <a:xfrm>
          <a:off x="0" y="0"/>
          <a:ext cx="0" cy="0"/>
          <a:chOff x="0" y="0"/>
          <a:chExt cx="0" cy="0"/>
        </a:xfrm>
      </p:grpSpPr>
      <p:sp>
        <p:nvSpPr>
          <p:cNvPr id="185" name="Google Shape;185;p13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35"/>
          <p:cNvSpPr txBox="1">
            <a:spLocks noGrp="1"/>
          </p:cNvSpPr>
          <p:nvPr>
            <p:ph type="body" idx="1"/>
          </p:nvPr>
        </p:nvSpPr>
        <p:spPr>
          <a:xfrm>
            <a:off x="4939553" y="1538288"/>
            <a:ext cx="3575796" cy="455453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a:solidFill>
                  <a:schemeClr val="dk1"/>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300"/>
              </a:spcBef>
              <a:spcAft>
                <a:spcPts val="0"/>
              </a:spcAft>
              <a:buClr>
                <a:schemeClr val="dk1"/>
              </a:buClr>
              <a:buSzPts val="825"/>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35"/>
          <p:cNvSpPr txBox="1">
            <a:spLocks noGrp="1"/>
          </p:cNvSpPr>
          <p:nvPr>
            <p:ph type="body" idx="2"/>
          </p:nvPr>
        </p:nvSpPr>
        <p:spPr>
          <a:xfrm>
            <a:off x="662608" y="1538288"/>
            <a:ext cx="3575796" cy="4554537"/>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a:solidFill>
                  <a:schemeClr val="dk1"/>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300"/>
              </a:spcBef>
              <a:spcAft>
                <a:spcPts val="0"/>
              </a:spcAft>
              <a:buClr>
                <a:schemeClr val="dk1"/>
              </a:buClr>
              <a:buSzPts val="825"/>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35"/>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13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F Table Layout">
  <p:cSld name="SF Table Layout">
    <p:spTree>
      <p:nvGrpSpPr>
        <p:cNvPr id="1" name="Shape 190"/>
        <p:cNvGrpSpPr/>
        <p:nvPr/>
      </p:nvGrpSpPr>
      <p:grpSpPr>
        <a:xfrm>
          <a:off x="0" y="0"/>
          <a:ext cx="0" cy="0"/>
          <a:chOff x="0" y="0"/>
          <a:chExt cx="0" cy="0"/>
        </a:xfrm>
      </p:grpSpPr>
      <p:sp>
        <p:nvSpPr>
          <p:cNvPr id="191" name="Google Shape;191;p13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136"/>
          <p:cNvSpPr txBox="1">
            <a:spLocks noGrp="1"/>
          </p:cNvSpPr>
          <p:nvPr>
            <p:ph type="body" idx="1"/>
          </p:nvPr>
        </p:nvSpPr>
        <p:spPr>
          <a:xfrm>
            <a:off x="661988" y="1541930"/>
            <a:ext cx="7853362" cy="90543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accent2"/>
              </a:buClr>
              <a:buSzPts val="1200"/>
              <a:buNone/>
              <a:defRPr b="1" cap="none">
                <a:solidFill>
                  <a:schemeClr val="accent2"/>
                </a:solidFill>
              </a:defRPr>
            </a:lvl1pPr>
            <a:lvl2pPr marL="914400" lvl="1" indent="-228600" algn="l">
              <a:lnSpc>
                <a:spcPct val="100000"/>
              </a:lnSpc>
              <a:spcBef>
                <a:spcPts val="600"/>
              </a:spcBef>
              <a:spcAft>
                <a:spcPts val="0"/>
              </a:spcAft>
              <a:buClr>
                <a:schemeClr val="dk1"/>
              </a:buClr>
              <a:buSzPts val="1100"/>
              <a:buNone/>
              <a:defRPr sz="1100" i="1">
                <a:latin typeface="Georgia"/>
                <a:ea typeface="Georgia"/>
                <a:cs typeface="Georgia"/>
                <a:sym typeface="Georgia"/>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136"/>
          <p:cNvSpPr txBox="1">
            <a:spLocks noGrp="1"/>
          </p:cNvSpPr>
          <p:nvPr>
            <p:ph type="body" idx="2"/>
          </p:nvPr>
        </p:nvSpPr>
        <p:spPr>
          <a:xfrm>
            <a:off x="662608" y="5876734"/>
            <a:ext cx="7852742" cy="414338"/>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900"/>
              <a:buFont typeface="Arial"/>
              <a:buNone/>
              <a:defRPr sz="9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136"/>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5" name="Google Shape;195;p13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F Two charts">
  <p:cSld name="SF Two charts">
    <p:spTree>
      <p:nvGrpSpPr>
        <p:cNvPr id="1" name="Shape 196"/>
        <p:cNvGrpSpPr/>
        <p:nvPr/>
      </p:nvGrpSpPr>
      <p:grpSpPr>
        <a:xfrm>
          <a:off x="0" y="0"/>
          <a:ext cx="0" cy="0"/>
          <a:chOff x="0" y="0"/>
          <a:chExt cx="0" cy="0"/>
        </a:xfrm>
      </p:grpSpPr>
      <p:sp>
        <p:nvSpPr>
          <p:cNvPr id="197" name="Google Shape;197;p137"/>
          <p:cNvSpPr>
            <a:spLocks noGrp="1"/>
          </p:cNvSpPr>
          <p:nvPr>
            <p:ph type="chart" idx="2"/>
          </p:nvPr>
        </p:nvSpPr>
        <p:spPr>
          <a:xfrm>
            <a:off x="661988" y="2781557"/>
            <a:ext cx="3721408" cy="277356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2pPr>
            <a:lvl3pPr marR="0" lvl="2" algn="l" rtl="0">
              <a:lnSpc>
                <a:spcPct val="100000"/>
              </a:lnSpc>
              <a:spcBef>
                <a:spcPts val="2400"/>
              </a:spcBef>
              <a:spcAft>
                <a:spcPts val="0"/>
              </a:spcAft>
              <a:buClr>
                <a:schemeClr val="accent2"/>
              </a:buClr>
              <a:buSzPts val="900"/>
              <a:buFont typeface="Arial"/>
              <a:buNone/>
              <a:defRPr sz="1200" b="1" i="0" u="none" strike="noStrike" cap="none">
                <a:solidFill>
                  <a:schemeClr val="accent2"/>
                </a:solidFill>
                <a:latin typeface="Calibri"/>
                <a:ea typeface="Calibri"/>
                <a:cs typeface="Calibri"/>
                <a:sym typeface="Calibri"/>
              </a:defRPr>
            </a:lvl3pPr>
            <a:lvl4pPr marR="0" lvl="3" algn="l" rtl="0">
              <a:lnSpc>
                <a:spcPct val="100000"/>
              </a:lnSpc>
              <a:spcBef>
                <a:spcPts val="600"/>
              </a:spcBef>
              <a:spcAft>
                <a:spcPts val="0"/>
              </a:spcAft>
              <a:buClr>
                <a:schemeClr val="dk1"/>
              </a:buClr>
              <a:buSzPts val="825"/>
              <a:buFont typeface="Arial"/>
              <a:buNone/>
              <a:defRPr sz="11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900"/>
              <a:buFont typeface="Arial"/>
              <a:buNone/>
              <a:defRPr sz="900" b="0" i="1" u="none" strike="noStrike" cap="none">
                <a:solidFill>
                  <a:schemeClr val="dk1"/>
                </a:solidFill>
                <a:latin typeface="Calibri"/>
                <a:ea typeface="Calibri"/>
                <a:cs typeface="Calibri"/>
                <a:sym typeface="Calibri"/>
              </a:defRPr>
            </a:lvl5pPr>
            <a:lvl6pPr marR="0" lvl="5" algn="l" rtl="0">
              <a:lnSpc>
                <a:spcPct val="100000"/>
              </a:lnSpc>
              <a:spcBef>
                <a:spcPts val="1200"/>
              </a:spcBef>
              <a:spcAft>
                <a:spcPts val="0"/>
              </a:spcAft>
              <a:buClr>
                <a:schemeClr val="accent2"/>
              </a:buClr>
              <a:buSzPts val="1100"/>
              <a:buFont typeface="Georgia"/>
              <a:buNone/>
              <a:defRPr sz="1100" b="0" i="1" u="none" strike="noStrike" cap="none">
                <a:solidFill>
                  <a:schemeClr val="accent2"/>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137"/>
          <p:cNvSpPr>
            <a:spLocks noGrp="1"/>
          </p:cNvSpPr>
          <p:nvPr>
            <p:ph type="chart" idx="3"/>
          </p:nvPr>
        </p:nvSpPr>
        <p:spPr>
          <a:xfrm>
            <a:off x="4793941" y="2780284"/>
            <a:ext cx="3721408" cy="277356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2pPr>
            <a:lvl3pPr marR="0" lvl="2" algn="l" rtl="0">
              <a:lnSpc>
                <a:spcPct val="100000"/>
              </a:lnSpc>
              <a:spcBef>
                <a:spcPts val="2400"/>
              </a:spcBef>
              <a:spcAft>
                <a:spcPts val="0"/>
              </a:spcAft>
              <a:buClr>
                <a:schemeClr val="accent2"/>
              </a:buClr>
              <a:buSzPts val="900"/>
              <a:buFont typeface="Arial"/>
              <a:buNone/>
              <a:defRPr sz="1200" b="1" i="0" u="none" strike="noStrike" cap="none">
                <a:solidFill>
                  <a:schemeClr val="accent2"/>
                </a:solidFill>
                <a:latin typeface="Calibri"/>
                <a:ea typeface="Calibri"/>
                <a:cs typeface="Calibri"/>
                <a:sym typeface="Calibri"/>
              </a:defRPr>
            </a:lvl3pPr>
            <a:lvl4pPr marR="0" lvl="3" algn="l" rtl="0">
              <a:lnSpc>
                <a:spcPct val="100000"/>
              </a:lnSpc>
              <a:spcBef>
                <a:spcPts val="600"/>
              </a:spcBef>
              <a:spcAft>
                <a:spcPts val="0"/>
              </a:spcAft>
              <a:buClr>
                <a:schemeClr val="dk1"/>
              </a:buClr>
              <a:buSzPts val="825"/>
              <a:buFont typeface="Arial"/>
              <a:buNone/>
              <a:defRPr sz="11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900"/>
              <a:buFont typeface="Arial"/>
              <a:buNone/>
              <a:defRPr sz="900" b="0" i="1" u="none" strike="noStrike" cap="none">
                <a:solidFill>
                  <a:schemeClr val="dk1"/>
                </a:solidFill>
                <a:latin typeface="Calibri"/>
                <a:ea typeface="Calibri"/>
                <a:cs typeface="Calibri"/>
                <a:sym typeface="Calibri"/>
              </a:defRPr>
            </a:lvl5pPr>
            <a:lvl6pPr marR="0" lvl="5" algn="l" rtl="0">
              <a:lnSpc>
                <a:spcPct val="100000"/>
              </a:lnSpc>
              <a:spcBef>
                <a:spcPts val="1200"/>
              </a:spcBef>
              <a:spcAft>
                <a:spcPts val="0"/>
              </a:spcAft>
              <a:buClr>
                <a:schemeClr val="accent2"/>
              </a:buClr>
              <a:buSzPts val="1100"/>
              <a:buFont typeface="Georgia"/>
              <a:buNone/>
              <a:defRPr sz="1100" b="0" i="1" u="none" strike="noStrike" cap="none">
                <a:solidFill>
                  <a:schemeClr val="accent2"/>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137"/>
          <p:cNvSpPr txBox="1">
            <a:spLocks noGrp="1"/>
          </p:cNvSpPr>
          <p:nvPr>
            <p:ph type="body" idx="1"/>
          </p:nvPr>
        </p:nvSpPr>
        <p:spPr>
          <a:xfrm>
            <a:off x="662608" y="5876734"/>
            <a:ext cx="7852742" cy="414338"/>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900"/>
              <a:buNone/>
              <a:defRPr sz="9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37"/>
          <p:cNvSpPr txBox="1">
            <a:spLocks noGrp="1"/>
          </p:cNvSpPr>
          <p:nvPr>
            <p:ph type="body" idx="4"/>
          </p:nvPr>
        </p:nvSpPr>
        <p:spPr>
          <a:xfrm>
            <a:off x="661988" y="1571430"/>
            <a:ext cx="7853362" cy="110648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200"/>
              <a:buFont typeface="Arial"/>
              <a:buNone/>
              <a:defRPr b="0"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13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137"/>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13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F photo/wide chart/graphic">
  <p:cSld name="SF photo/wide chart/graphic">
    <p:spTree>
      <p:nvGrpSpPr>
        <p:cNvPr id="1" name="Shape 204"/>
        <p:cNvGrpSpPr/>
        <p:nvPr/>
      </p:nvGrpSpPr>
      <p:grpSpPr>
        <a:xfrm>
          <a:off x="0" y="0"/>
          <a:ext cx="0" cy="0"/>
          <a:chOff x="0" y="0"/>
          <a:chExt cx="0" cy="0"/>
        </a:xfrm>
      </p:grpSpPr>
      <p:sp>
        <p:nvSpPr>
          <p:cNvPr id="205" name="Google Shape;205;p13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38"/>
          <p:cNvSpPr txBox="1">
            <a:spLocks noGrp="1"/>
          </p:cNvSpPr>
          <p:nvPr>
            <p:ph type="body" idx="1"/>
          </p:nvPr>
        </p:nvSpPr>
        <p:spPr>
          <a:xfrm>
            <a:off x="661988" y="1571705"/>
            <a:ext cx="7853362" cy="61559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200"/>
              <a:buFont typeface="Arial"/>
              <a:buNone/>
              <a:defRPr b="0"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138"/>
          <p:cNvSpPr>
            <a:spLocks noGrp="1"/>
          </p:cNvSpPr>
          <p:nvPr>
            <p:ph type="pic" idx="2"/>
          </p:nvPr>
        </p:nvSpPr>
        <p:spPr>
          <a:xfrm>
            <a:off x="661988" y="2308122"/>
            <a:ext cx="7853362" cy="3971504"/>
          </a:xfrm>
          <a:prstGeom prst="rect">
            <a:avLst/>
          </a:prstGeom>
          <a:noFill/>
          <a:ln>
            <a:noFill/>
          </a:ln>
        </p:spPr>
      </p:sp>
      <p:sp>
        <p:nvSpPr>
          <p:cNvPr id="208" name="Google Shape;208;p138"/>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p13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F Content Callout/Quote Layout">
  <p:cSld name="SF Content Callout/Quote Layout">
    <p:spTree>
      <p:nvGrpSpPr>
        <p:cNvPr id="1" name="Shape 210"/>
        <p:cNvGrpSpPr/>
        <p:nvPr/>
      </p:nvGrpSpPr>
      <p:grpSpPr>
        <a:xfrm>
          <a:off x="0" y="0"/>
          <a:ext cx="0" cy="0"/>
          <a:chOff x="0" y="0"/>
          <a:chExt cx="0" cy="0"/>
        </a:xfrm>
      </p:grpSpPr>
      <p:sp>
        <p:nvSpPr>
          <p:cNvPr id="211" name="Google Shape;211;p139"/>
          <p:cNvSpPr txBox="1">
            <a:spLocks noGrp="1"/>
          </p:cNvSpPr>
          <p:nvPr>
            <p:ph type="body" idx="1"/>
          </p:nvPr>
        </p:nvSpPr>
        <p:spPr>
          <a:xfrm>
            <a:off x="3236913" y="1547253"/>
            <a:ext cx="5278435" cy="462971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600"/>
              </a:spcBef>
              <a:spcAft>
                <a:spcPts val="0"/>
              </a:spcAft>
              <a:buClr>
                <a:schemeClr val="dk1"/>
              </a:buClr>
              <a:buSzPts val="1200"/>
              <a:buChar char="•"/>
              <a:defRPr sz="1200">
                <a:solidFill>
                  <a:schemeClr val="dk1"/>
                </a:solidFill>
              </a:defRPr>
            </a:lvl1pPr>
            <a:lvl2pPr marL="914400" lvl="1" indent="-304800" algn="l">
              <a:lnSpc>
                <a:spcPct val="100000"/>
              </a:lnSpc>
              <a:spcBef>
                <a:spcPts val="0"/>
              </a:spcBef>
              <a:spcAft>
                <a:spcPts val="0"/>
              </a:spcAft>
              <a:buClr>
                <a:schemeClr val="dk1"/>
              </a:buClr>
              <a:buSzPts val="1200"/>
              <a:buChar char="-"/>
              <a:defRPr sz="1200"/>
            </a:lvl2pPr>
            <a:lvl3pPr marL="1371600" lvl="2" indent="-228600" algn="l">
              <a:lnSpc>
                <a:spcPct val="100000"/>
              </a:lnSpc>
              <a:spcBef>
                <a:spcPts val="2400"/>
              </a:spcBef>
              <a:spcAft>
                <a:spcPts val="0"/>
              </a:spcAft>
              <a:buClr>
                <a:schemeClr val="accent2"/>
              </a:buClr>
              <a:buSzPts val="900"/>
              <a:buNone/>
              <a:defRPr sz="1200"/>
            </a:lvl3pPr>
            <a:lvl4pPr marL="1828800" lvl="3" indent="-228600" algn="l">
              <a:lnSpc>
                <a:spcPct val="100000"/>
              </a:lnSpc>
              <a:spcBef>
                <a:spcPts val="300"/>
              </a:spcBef>
              <a:spcAft>
                <a:spcPts val="0"/>
              </a:spcAft>
              <a:buClr>
                <a:schemeClr val="dk1"/>
              </a:buClr>
              <a:buSzPts val="825"/>
              <a:buNone/>
              <a:defRPr sz="1100"/>
            </a:lvl4pPr>
            <a:lvl5pPr marL="2286000" lvl="4" indent="-228600" algn="l">
              <a:lnSpc>
                <a:spcPct val="100000"/>
              </a:lnSpc>
              <a:spcBef>
                <a:spcPts val="1200"/>
              </a:spcBef>
              <a:spcAft>
                <a:spcPts val="0"/>
              </a:spcAft>
              <a:buClr>
                <a:schemeClr val="dk1"/>
              </a:buClr>
              <a:buSzPts val="900"/>
              <a:buNone/>
              <a:defRPr sz="900"/>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13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139"/>
          <p:cNvSpPr txBox="1">
            <a:spLocks noGrp="1"/>
          </p:cNvSpPr>
          <p:nvPr>
            <p:ph type="body" idx="2"/>
          </p:nvPr>
        </p:nvSpPr>
        <p:spPr>
          <a:xfrm>
            <a:off x="668833" y="1547253"/>
            <a:ext cx="2287350" cy="4637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accent4"/>
              </a:buClr>
              <a:buSzPts val="1200"/>
              <a:buNone/>
              <a:defRPr>
                <a:solidFill>
                  <a:schemeClr val="accent4"/>
                </a:solidFill>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100"/>
              <a:buFont typeface="Georgia"/>
              <a:buNone/>
              <a:defRPr/>
            </a:lvl6pPr>
            <a:lvl7pPr marL="3200400" lvl="6" indent="-228600" algn="l">
              <a:lnSpc>
                <a:spcPct val="100000"/>
              </a:lnSpc>
              <a:spcBef>
                <a:spcPts val="600"/>
              </a:spcBef>
              <a:spcAft>
                <a:spcPts val="0"/>
              </a:spcAft>
              <a:buClr>
                <a:schemeClr val="accent2"/>
              </a:buClr>
              <a:buSzPts val="1600"/>
              <a:buFont typeface="Calibri"/>
              <a:buNone/>
              <a:defRPr sz="1600">
                <a:solidFill>
                  <a:schemeClr val="accent2"/>
                </a:solidFill>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139"/>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5" name="Google Shape;215;p13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F Chart Right">
  <p:cSld name="SF Chart Right">
    <p:spTree>
      <p:nvGrpSpPr>
        <p:cNvPr id="1" name="Shape 216"/>
        <p:cNvGrpSpPr/>
        <p:nvPr/>
      </p:nvGrpSpPr>
      <p:grpSpPr>
        <a:xfrm>
          <a:off x="0" y="0"/>
          <a:ext cx="0" cy="0"/>
          <a:chOff x="0" y="0"/>
          <a:chExt cx="0" cy="0"/>
        </a:xfrm>
      </p:grpSpPr>
      <p:sp>
        <p:nvSpPr>
          <p:cNvPr id="217" name="Google Shape;217;p14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140"/>
          <p:cNvSpPr>
            <a:spLocks noGrp="1"/>
          </p:cNvSpPr>
          <p:nvPr>
            <p:ph type="chart" idx="2"/>
          </p:nvPr>
        </p:nvSpPr>
        <p:spPr>
          <a:xfrm>
            <a:off x="4342006" y="1570275"/>
            <a:ext cx="4173343" cy="4397375"/>
          </a:xfrm>
          <a:prstGeom prst="rect">
            <a:avLst/>
          </a:prstGeom>
          <a:noFill/>
          <a:ln>
            <a:noFill/>
          </a:ln>
        </p:spPr>
        <p:txBody>
          <a:bodyPr spcFirstLastPara="1" wrap="square" lIns="0" tIns="0" rIns="0" bIns="0" anchor="t" anchorCtr="0">
            <a:noAutofit/>
          </a:bodyPr>
          <a:lstStyle>
            <a:lvl1pPr marR="0" lvl="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2pPr>
            <a:lvl3pPr marR="0" lvl="2" algn="l" rtl="0">
              <a:lnSpc>
                <a:spcPct val="100000"/>
              </a:lnSpc>
              <a:spcBef>
                <a:spcPts val="2400"/>
              </a:spcBef>
              <a:spcAft>
                <a:spcPts val="0"/>
              </a:spcAft>
              <a:buClr>
                <a:schemeClr val="accent2"/>
              </a:buClr>
              <a:buSzPts val="900"/>
              <a:buFont typeface="Arial"/>
              <a:buNone/>
              <a:defRPr sz="1200" b="1" i="0" u="none" strike="noStrike" cap="none">
                <a:solidFill>
                  <a:schemeClr val="accent2"/>
                </a:solidFill>
                <a:latin typeface="Calibri"/>
                <a:ea typeface="Calibri"/>
                <a:cs typeface="Calibri"/>
                <a:sym typeface="Calibri"/>
              </a:defRPr>
            </a:lvl3pPr>
            <a:lvl4pPr marR="0" lvl="3" algn="l" rtl="0">
              <a:lnSpc>
                <a:spcPct val="100000"/>
              </a:lnSpc>
              <a:spcBef>
                <a:spcPts val="600"/>
              </a:spcBef>
              <a:spcAft>
                <a:spcPts val="0"/>
              </a:spcAft>
              <a:buClr>
                <a:schemeClr val="dk1"/>
              </a:buClr>
              <a:buSzPts val="825"/>
              <a:buFont typeface="Arial"/>
              <a:buNone/>
              <a:defRPr sz="1100" b="0" i="1" u="none" strike="noStrike" cap="none">
                <a:solidFill>
                  <a:schemeClr val="dk1"/>
                </a:solidFill>
                <a:latin typeface="Georgia"/>
                <a:ea typeface="Georgia"/>
                <a:cs typeface="Georgia"/>
                <a:sym typeface="Georgia"/>
              </a:defRPr>
            </a:lvl4pPr>
            <a:lvl5pPr marR="0" lvl="4" algn="l" rtl="0">
              <a:lnSpc>
                <a:spcPct val="100000"/>
              </a:lnSpc>
              <a:spcBef>
                <a:spcPts val="1200"/>
              </a:spcBef>
              <a:spcAft>
                <a:spcPts val="0"/>
              </a:spcAft>
              <a:buClr>
                <a:schemeClr val="dk1"/>
              </a:buClr>
              <a:buSzPts val="900"/>
              <a:buFont typeface="Arial"/>
              <a:buNone/>
              <a:defRPr sz="900" b="0" i="1" u="none" strike="noStrike" cap="none">
                <a:solidFill>
                  <a:schemeClr val="dk1"/>
                </a:solidFill>
                <a:latin typeface="Calibri"/>
                <a:ea typeface="Calibri"/>
                <a:cs typeface="Calibri"/>
                <a:sym typeface="Calibri"/>
              </a:defRPr>
            </a:lvl5pPr>
            <a:lvl6pPr marR="0" lvl="5" algn="l" rtl="0">
              <a:lnSpc>
                <a:spcPct val="100000"/>
              </a:lnSpc>
              <a:spcBef>
                <a:spcPts val="1200"/>
              </a:spcBef>
              <a:spcAft>
                <a:spcPts val="0"/>
              </a:spcAft>
              <a:buClr>
                <a:schemeClr val="accent2"/>
              </a:buClr>
              <a:buSzPts val="1100"/>
              <a:buFont typeface="Georgia"/>
              <a:buNone/>
              <a:defRPr sz="1100" b="0" i="1" u="none" strike="noStrike" cap="none">
                <a:solidFill>
                  <a:schemeClr val="accent2"/>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140"/>
          <p:cNvSpPr txBox="1">
            <a:spLocks noGrp="1"/>
          </p:cNvSpPr>
          <p:nvPr>
            <p:ph type="body" idx="1"/>
          </p:nvPr>
        </p:nvSpPr>
        <p:spPr>
          <a:xfrm>
            <a:off x="4342006" y="5876734"/>
            <a:ext cx="4173344" cy="414338"/>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900"/>
              <a:buNone/>
              <a:defRPr sz="900" b="0" i="1"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140"/>
          <p:cNvSpPr txBox="1">
            <a:spLocks noGrp="1"/>
          </p:cNvSpPr>
          <p:nvPr>
            <p:ph type="body" idx="3"/>
          </p:nvPr>
        </p:nvSpPr>
        <p:spPr>
          <a:xfrm>
            <a:off x="661988" y="1587881"/>
            <a:ext cx="3379660" cy="427549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600"/>
              </a:spcBef>
              <a:spcAft>
                <a:spcPts val="0"/>
              </a:spcAft>
              <a:buClr>
                <a:schemeClr val="dk1"/>
              </a:buClr>
              <a:buSzPts val="1200"/>
              <a:buFont typeface="Arial"/>
              <a:buNone/>
              <a:defRPr b="0"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140"/>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14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C Blank">
  <p:cSld name="FC Blank">
    <p:spTree>
      <p:nvGrpSpPr>
        <p:cNvPr id="1" name="Shape 39"/>
        <p:cNvGrpSpPr/>
        <p:nvPr/>
      </p:nvGrpSpPr>
      <p:grpSpPr>
        <a:xfrm>
          <a:off x="0" y="0"/>
          <a:ext cx="0" cy="0"/>
          <a:chOff x="0" y="0"/>
          <a:chExt cx="0" cy="0"/>
        </a:xfrm>
      </p:grpSpPr>
      <p:sp>
        <p:nvSpPr>
          <p:cNvPr id="40" name="Google Shape;40;p128"/>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28"/>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F Closing">
  <p:cSld name="SF Closing">
    <p:spTree>
      <p:nvGrpSpPr>
        <p:cNvPr id="1" name="Shape 223"/>
        <p:cNvGrpSpPr/>
        <p:nvPr/>
      </p:nvGrpSpPr>
      <p:grpSpPr>
        <a:xfrm>
          <a:off x="0" y="0"/>
          <a:ext cx="0" cy="0"/>
          <a:chOff x="0" y="0"/>
          <a:chExt cx="0" cy="0"/>
        </a:xfrm>
      </p:grpSpPr>
      <p:sp>
        <p:nvSpPr>
          <p:cNvPr id="224" name="Google Shape;224;p14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2000"/>
              <a:buFont typeface="Oswald Light"/>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141"/>
          <p:cNvSpPr txBox="1">
            <a:spLocks noGrp="1"/>
          </p:cNvSpPr>
          <p:nvPr>
            <p:ph type="body" idx="1"/>
          </p:nvPr>
        </p:nvSpPr>
        <p:spPr>
          <a:xfrm>
            <a:off x="662608" y="1549400"/>
            <a:ext cx="7852741" cy="8032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200"/>
              <a:buNone/>
              <a:defRPr b="0" cap="none">
                <a:solidFill>
                  <a:schemeClr val="dk1"/>
                </a:solidFill>
                <a:latin typeface="Calibri"/>
                <a:ea typeface="Calibri"/>
                <a:cs typeface="Calibri"/>
                <a:sym typeface="Calibri"/>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141"/>
          <p:cNvSpPr>
            <a:spLocks noGrp="1"/>
          </p:cNvSpPr>
          <p:nvPr>
            <p:ph type="pic" idx="2"/>
          </p:nvPr>
        </p:nvSpPr>
        <p:spPr>
          <a:xfrm>
            <a:off x="662608" y="2487427"/>
            <a:ext cx="1737360" cy="1737360"/>
          </a:xfrm>
          <a:prstGeom prst="rect">
            <a:avLst/>
          </a:prstGeom>
          <a:noFill/>
          <a:ln>
            <a:noFill/>
          </a:ln>
        </p:spPr>
      </p:sp>
      <p:sp>
        <p:nvSpPr>
          <p:cNvPr id="227" name="Google Shape;227;p141"/>
          <p:cNvSpPr txBox="1">
            <a:spLocks noGrp="1"/>
          </p:cNvSpPr>
          <p:nvPr>
            <p:ph type="body" idx="3"/>
          </p:nvPr>
        </p:nvSpPr>
        <p:spPr>
          <a:xfrm>
            <a:off x="662608"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dk2"/>
              </a:buClr>
              <a:buSzPts val="1000"/>
              <a:buNone/>
              <a:defRPr sz="1000" b="1" cap="none">
                <a:solidFill>
                  <a:schemeClr val="dk2"/>
                </a:solidFill>
              </a:defRPr>
            </a:lvl1pPr>
            <a:lvl2pPr marL="914400" marR="0" lvl="1" indent="-228600" algn="l">
              <a:lnSpc>
                <a:spcPct val="100000"/>
              </a:lnSpc>
              <a:spcBef>
                <a:spcPts val="400"/>
              </a:spcBef>
              <a:spcAft>
                <a:spcPts val="0"/>
              </a:spcAft>
              <a:buClr>
                <a:schemeClr val="dk1"/>
              </a:buClr>
              <a:buSzPts val="900"/>
              <a:buFont typeface="Arial"/>
              <a:buNone/>
              <a:defRPr sz="900"/>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141"/>
          <p:cNvSpPr>
            <a:spLocks noGrp="1"/>
          </p:cNvSpPr>
          <p:nvPr>
            <p:ph type="pic" idx="4"/>
          </p:nvPr>
        </p:nvSpPr>
        <p:spPr>
          <a:xfrm>
            <a:off x="2687170" y="2487427"/>
            <a:ext cx="1737360" cy="1737360"/>
          </a:xfrm>
          <a:prstGeom prst="rect">
            <a:avLst/>
          </a:prstGeom>
          <a:noFill/>
          <a:ln>
            <a:noFill/>
          </a:ln>
        </p:spPr>
      </p:sp>
      <p:sp>
        <p:nvSpPr>
          <p:cNvPr id="229" name="Google Shape;229;p141"/>
          <p:cNvSpPr>
            <a:spLocks noGrp="1"/>
          </p:cNvSpPr>
          <p:nvPr>
            <p:ph type="pic" idx="5"/>
          </p:nvPr>
        </p:nvSpPr>
        <p:spPr>
          <a:xfrm>
            <a:off x="4711732" y="2487427"/>
            <a:ext cx="1737360" cy="1737360"/>
          </a:xfrm>
          <a:prstGeom prst="rect">
            <a:avLst/>
          </a:prstGeom>
          <a:noFill/>
          <a:ln>
            <a:noFill/>
          </a:ln>
        </p:spPr>
      </p:sp>
      <p:sp>
        <p:nvSpPr>
          <p:cNvPr id="230" name="Google Shape;230;p141"/>
          <p:cNvSpPr>
            <a:spLocks noGrp="1"/>
          </p:cNvSpPr>
          <p:nvPr>
            <p:ph type="pic" idx="6"/>
          </p:nvPr>
        </p:nvSpPr>
        <p:spPr>
          <a:xfrm>
            <a:off x="6736294" y="2487427"/>
            <a:ext cx="1737360" cy="1737360"/>
          </a:xfrm>
          <a:prstGeom prst="rect">
            <a:avLst/>
          </a:prstGeom>
          <a:noFill/>
          <a:ln>
            <a:noFill/>
          </a:ln>
        </p:spPr>
      </p:sp>
      <p:sp>
        <p:nvSpPr>
          <p:cNvPr id="231" name="Google Shape;231;p141"/>
          <p:cNvSpPr txBox="1">
            <a:spLocks noGrp="1"/>
          </p:cNvSpPr>
          <p:nvPr>
            <p:ph type="body" idx="7"/>
          </p:nvPr>
        </p:nvSpPr>
        <p:spPr>
          <a:xfrm>
            <a:off x="2687170"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dk2"/>
              </a:buClr>
              <a:buSzPts val="1000"/>
              <a:buNone/>
              <a:defRPr sz="1000" b="1" cap="none">
                <a:solidFill>
                  <a:schemeClr val="dk2"/>
                </a:solidFill>
              </a:defRPr>
            </a:lvl1pPr>
            <a:lvl2pPr marL="914400" marR="0" lvl="1" indent="-228600" algn="l">
              <a:lnSpc>
                <a:spcPct val="100000"/>
              </a:lnSpc>
              <a:spcBef>
                <a:spcPts val="400"/>
              </a:spcBef>
              <a:spcAft>
                <a:spcPts val="0"/>
              </a:spcAft>
              <a:buClr>
                <a:schemeClr val="dk1"/>
              </a:buClr>
              <a:buSzPts val="900"/>
              <a:buFont typeface="Arial"/>
              <a:buNone/>
              <a:defRPr sz="900"/>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141"/>
          <p:cNvSpPr txBox="1">
            <a:spLocks noGrp="1"/>
          </p:cNvSpPr>
          <p:nvPr>
            <p:ph type="body" idx="8"/>
          </p:nvPr>
        </p:nvSpPr>
        <p:spPr>
          <a:xfrm>
            <a:off x="4711732"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dk2"/>
              </a:buClr>
              <a:buSzPts val="1000"/>
              <a:buNone/>
              <a:defRPr sz="1000" b="1" cap="none">
                <a:solidFill>
                  <a:schemeClr val="dk2"/>
                </a:solidFill>
              </a:defRPr>
            </a:lvl1pPr>
            <a:lvl2pPr marL="914400" marR="0" lvl="1" indent="-228600" algn="l">
              <a:lnSpc>
                <a:spcPct val="100000"/>
              </a:lnSpc>
              <a:spcBef>
                <a:spcPts val="400"/>
              </a:spcBef>
              <a:spcAft>
                <a:spcPts val="0"/>
              </a:spcAft>
              <a:buClr>
                <a:schemeClr val="dk1"/>
              </a:buClr>
              <a:buSzPts val="900"/>
              <a:buFont typeface="Arial"/>
              <a:buNone/>
              <a:defRPr sz="900"/>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141"/>
          <p:cNvSpPr txBox="1">
            <a:spLocks noGrp="1"/>
          </p:cNvSpPr>
          <p:nvPr>
            <p:ph type="body" idx="9"/>
          </p:nvPr>
        </p:nvSpPr>
        <p:spPr>
          <a:xfrm>
            <a:off x="6736294" y="4389690"/>
            <a:ext cx="1737360" cy="1429719"/>
          </a:xfrm>
          <a:prstGeom prst="rect">
            <a:avLst/>
          </a:prstGeom>
          <a:noFill/>
          <a:ln>
            <a:noFill/>
          </a:ln>
        </p:spPr>
        <p:txBody>
          <a:bodyPr spcFirstLastPara="1" wrap="square" lIns="45700" tIns="45700" rIns="45700" bIns="45700" anchor="t" anchorCtr="0">
            <a:noAutofit/>
          </a:bodyPr>
          <a:lstStyle>
            <a:lvl1pPr marL="457200" lvl="0" indent="-228600" algn="l">
              <a:lnSpc>
                <a:spcPct val="100000"/>
              </a:lnSpc>
              <a:spcBef>
                <a:spcPts val="600"/>
              </a:spcBef>
              <a:spcAft>
                <a:spcPts val="0"/>
              </a:spcAft>
              <a:buClr>
                <a:schemeClr val="dk2"/>
              </a:buClr>
              <a:buSzPts val="1000"/>
              <a:buNone/>
              <a:defRPr sz="1000" b="1" cap="none">
                <a:solidFill>
                  <a:schemeClr val="dk2"/>
                </a:solidFill>
              </a:defRPr>
            </a:lvl1pPr>
            <a:lvl2pPr marL="914400" marR="0" lvl="1" indent="-228600" algn="l">
              <a:lnSpc>
                <a:spcPct val="100000"/>
              </a:lnSpc>
              <a:spcBef>
                <a:spcPts val="400"/>
              </a:spcBef>
              <a:spcAft>
                <a:spcPts val="0"/>
              </a:spcAft>
              <a:buClr>
                <a:schemeClr val="dk1"/>
              </a:buClr>
              <a:buSzPts val="900"/>
              <a:buFont typeface="Arial"/>
              <a:buNone/>
              <a:defRPr sz="900"/>
            </a:lvl2pPr>
            <a:lvl3pPr marL="1371600" lvl="2" indent="-228600" algn="l">
              <a:lnSpc>
                <a:spcPct val="100000"/>
              </a:lnSpc>
              <a:spcBef>
                <a:spcPts val="2400"/>
              </a:spcBef>
              <a:spcAft>
                <a:spcPts val="0"/>
              </a:spcAft>
              <a:buClr>
                <a:schemeClr val="accent2"/>
              </a:buClr>
              <a:buSzPts val="1350"/>
              <a:buNone/>
              <a:defRPr/>
            </a:lvl3pPr>
            <a:lvl4pPr marL="1828800" lvl="3" indent="-228600" algn="l">
              <a:lnSpc>
                <a:spcPct val="100000"/>
              </a:lnSpc>
              <a:spcBef>
                <a:spcPts val="600"/>
              </a:spcBef>
              <a:spcAft>
                <a:spcPts val="0"/>
              </a:spcAft>
              <a:buClr>
                <a:schemeClr val="dk1"/>
              </a:buClr>
              <a:buSzPts val="135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100000"/>
              </a:lnSpc>
              <a:spcBef>
                <a:spcPts val="1200"/>
              </a:spcBef>
              <a:spcAft>
                <a:spcPts val="0"/>
              </a:spcAft>
              <a:buClr>
                <a:schemeClr val="accent2"/>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41"/>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000000"/>
                </a:solidFill>
                <a:latin typeface="Calibri"/>
                <a:ea typeface="Calibri"/>
                <a:cs typeface="Calibri"/>
                <a:sym typeface="Calibri"/>
              </a:defRPr>
            </a:lvl1pPr>
            <a:lvl2pPr marL="0" lvl="1" indent="0" algn="r">
              <a:spcBef>
                <a:spcPts val="0"/>
              </a:spcBef>
              <a:buNone/>
              <a:defRPr sz="1000">
                <a:solidFill>
                  <a:srgbClr val="000000"/>
                </a:solidFill>
                <a:latin typeface="Calibri"/>
                <a:ea typeface="Calibri"/>
                <a:cs typeface="Calibri"/>
                <a:sym typeface="Calibri"/>
              </a:defRPr>
            </a:lvl2pPr>
            <a:lvl3pPr marL="0" lvl="2" indent="0" algn="r">
              <a:spcBef>
                <a:spcPts val="0"/>
              </a:spcBef>
              <a:buNone/>
              <a:defRPr sz="1000">
                <a:solidFill>
                  <a:srgbClr val="000000"/>
                </a:solidFill>
                <a:latin typeface="Calibri"/>
                <a:ea typeface="Calibri"/>
                <a:cs typeface="Calibri"/>
                <a:sym typeface="Calibri"/>
              </a:defRPr>
            </a:lvl3pPr>
            <a:lvl4pPr marL="0" lvl="3" indent="0" algn="r">
              <a:spcBef>
                <a:spcPts val="0"/>
              </a:spcBef>
              <a:buNone/>
              <a:defRPr sz="1000">
                <a:solidFill>
                  <a:srgbClr val="000000"/>
                </a:solidFill>
                <a:latin typeface="Calibri"/>
                <a:ea typeface="Calibri"/>
                <a:cs typeface="Calibri"/>
                <a:sym typeface="Calibri"/>
              </a:defRPr>
            </a:lvl4pPr>
            <a:lvl5pPr marL="0" lvl="4" indent="0" algn="r">
              <a:spcBef>
                <a:spcPts val="0"/>
              </a:spcBef>
              <a:buNone/>
              <a:defRPr sz="1000">
                <a:solidFill>
                  <a:srgbClr val="000000"/>
                </a:solidFill>
                <a:latin typeface="Calibri"/>
                <a:ea typeface="Calibri"/>
                <a:cs typeface="Calibri"/>
                <a:sym typeface="Calibri"/>
              </a:defRPr>
            </a:lvl5pPr>
            <a:lvl6pPr marL="0" lvl="5" indent="0" algn="r">
              <a:spcBef>
                <a:spcPts val="0"/>
              </a:spcBef>
              <a:buNone/>
              <a:defRPr sz="1000">
                <a:solidFill>
                  <a:srgbClr val="000000"/>
                </a:solidFill>
                <a:latin typeface="Calibri"/>
                <a:ea typeface="Calibri"/>
                <a:cs typeface="Calibri"/>
                <a:sym typeface="Calibri"/>
              </a:defRPr>
            </a:lvl6pPr>
            <a:lvl7pPr marL="0" lvl="6" indent="0" algn="r">
              <a:spcBef>
                <a:spcPts val="0"/>
              </a:spcBef>
              <a:buNone/>
              <a:defRPr sz="1000">
                <a:solidFill>
                  <a:srgbClr val="000000"/>
                </a:solidFill>
                <a:latin typeface="Calibri"/>
                <a:ea typeface="Calibri"/>
                <a:cs typeface="Calibri"/>
                <a:sym typeface="Calibri"/>
              </a:defRPr>
            </a:lvl7pPr>
            <a:lvl8pPr marL="0" lvl="7" indent="0" algn="r">
              <a:spcBef>
                <a:spcPts val="0"/>
              </a:spcBef>
              <a:buNone/>
              <a:defRPr sz="1000">
                <a:solidFill>
                  <a:srgbClr val="000000"/>
                </a:solidFill>
                <a:latin typeface="Calibri"/>
                <a:ea typeface="Calibri"/>
                <a:cs typeface="Calibri"/>
                <a:sym typeface="Calibri"/>
              </a:defRPr>
            </a:lvl8pPr>
            <a:lvl9pPr marL="0" lvl="8" indent="0" algn="r">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p14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700" i="1">
                <a:solidFill>
                  <a:schemeClr val="dk1"/>
                </a:solidFill>
                <a:latin typeface="Georgia"/>
                <a:ea typeface="Georgia"/>
                <a:cs typeface="Georgia"/>
                <a:sym typeface="Georg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C TOC">
  <p:cSld name="FC TOC">
    <p:spTree>
      <p:nvGrpSpPr>
        <p:cNvPr id="1" name="Shape 42"/>
        <p:cNvGrpSpPr/>
        <p:nvPr/>
      </p:nvGrpSpPr>
      <p:grpSpPr>
        <a:xfrm>
          <a:off x="0" y="0"/>
          <a:ext cx="0" cy="0"/>
          <a:chOff x="0" y="0"/>
          <a:chExt cx="0" cy="0"/>
        </a:xfrm>
      </p:grpSpPr>
      <p:sp>
        <p:nvSpPr>
          <p:cNvPr id="43" name="Google Shape;43;p129"/>
          <p:cNvSpPr txBox="1">
            <a:spLocks noGrp="1"/>
          </p:cNvSpPr>
          <p:nvPr>
            <p:ph type="title"/>
          </p:nvPr>
        </p:nvSpPr>
        <p:spPr>
          <a:xfrm>
            <a:off x="628650" y="1027673"/>
            <a:ext cx="2456194"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29"/>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9"/>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29"/>
          <p:cNvSpPr txBox="1">
            <a:spLocks noGrp="1"/>
          </p:cNvSpPr>
          <p:nvPr>
            <p:ph type="body" idx="1"/>
          </p:nvPr>
        </p:nvSpPr>
        <p:spPr>
          <a:xfrm>
            <a:off x="3705225" y="1027113"/>
            <a:ext cx="4810125" cy="51530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chemeClr val="lt1"/>
              </a:buClr>
              <a:buSzPts val="1800"/>
              <a:buNone/>
              <a:defRPr sz="1800" i="1" cap="none">
                <a:latin typeface="Georgia"/>
                <a:ea typeface="Georgia"/>
                <a:cs typeface="Georgia"/>
                <a:sym typeface="Georgia"/>
              </a:defRPr>
            </a:lvl1pPr>
            <a:lvl2pPr marL="914400" lvl="1" indent="-228600" algn="l">
              <a:lnSpc>
                <a:spcPct val="100000"/>
              </a:lnSpc>
              <a:spcBef>
                <a:spcPts val="1200"/>
              </a:spcBef>
              <a:spcAft>
                <a:spcPts val="0"/>
              </a:spcAft>
              <a:buClr>
                <a:schemeClr val="lt1"/>
              </a:buClr>
              <a:buSzPts val="1600"/>
              <a:buNone/>
              <a:defRPr/>
            </a:lvl2pPr>
            <a:lvl3pPr marL="1371600" lvl="2" indent="-228600" algn="l">
              <a:lnSpc>
                <a:spcPct val="100000"/>
              </a:lnSpc>
              <a:spcBef>
                <a:spcPts val="1200"/>
              </a:spcBef>
              <a:spcAft>
                <a:spcPts val="0"/>
              </a:spcAft>
              <a:buClr>
                <a:schemeClr val="lt1"/>
              </a:buClr>
              <a:buSzPts val="1800"/>
              <a:buNone/>
              <a:defRPr/>
            </a:lvl3pPr>
            <a:lvl4pPr marL="1828800" lvl="3" indent="-228600" algn="l">
              <a:lnSpc>
                <a:spcPct val="100000"/>
              </a:lnSpc>
              <a:spcBef>
                <a:spcPts val="600"/>
              </a:spcBef>
              <a:spcAft>
                <a:spcPts val="0"/>
              </a:spcAft>
              <a:buClr>
                <a:schemeClr val="lt1"/>
              </a:buClr>
              <a:buSzPts val="1800"/>
              <a:buNone/>
              <a:defRPr/>
            </a:lvl4pPr>
            <a:lvl5pPr marL="2286000" lvl="4" indent="-228600" algn="l">
              <a:lnSpc>
                <a:spcPct val="100000"/>
              </a:lnSpc>
              <a:spcBef>
                <a:spcPts val="12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C Pull Quote 1">
  <p:cSld name="FC Pull Quote 1">
    <p:spTree>
      <p:nvGrpSpPr>
        <p:cNvPr id="1" name="Shape 47"/>
        <p:cNvGrpSpPr/>
        <p:nvPr/>
      </p:nvGrpSpPr>
      <p:grpSpPr>
        <a:xfrm>
          <a:off x="0" y="0"/>
          <a:ext cx="0" cy="0"/>
          <a:chOff x="0" y="0"/>
          <a:chExt cx="0" cy="0"/>
        </a:xfrm>
      </p:grpSpPr>
      <p:sp>
        <p:nvSpPr>
          <p:cNvPr id="48" name="Google Shape;48;p130"/>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130"/>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0"/>
          <p:cNvSpPr txBox="1">
            <a:spLocks noGrp="1"/>
          </p:cNvSpPr>
          <p:nvPr>
            <p:ph type="body" idx="1"/>
          </p:nvPr>
        </p:nvSpPr>
        <p:spPr>
          <a:xfrm>
            <a:off x="3704735" y="406400"/>
            <a:ext cx="4810616" cy="5778500"/>
          </a:xfrm>
          <a:prstGeom prst="rect">
            <a:avLst/>
          </a:prstGeom>
          <a:noFill/>
          <a:ln>
            <a:noFill/>
          </a:ln>
        </p:spPr>
        <p:txBody>
          <a:bodyPr spcFirstLastPara="1" wrap="square" lIns="91425" tIns="45700" rIns="91425" bIns="45700" anchor="ctr" anchorCtr="0">
            <a:normAutofit/>
          </a:bodyPr>
          <a:lstStyle>
            <a:lvl1pPr marL="457200" marR="0" lvl="0" indent="-228600" algn="l">
              <a:lnSpc>
                <a:spcPct val="150000"/>
              </a:lnSpc>
              <a:spcBef>
                <a:spcPts val="1200"/>
              </a:spcBef>
              <a:spcAft>
                <a:spcPts val="0"/>
              </a:spcAft>
              <a:buClr>
                <a:schemeClr val="lt1"/>
              </a:buClr>
              <a:buSzPts val="2000"/>
              <a:buFont typeface="Arial"/>
              <a:buNone/>
              <a:defRPr sz="2000" cap="none">
                <a:latin typeface="Oswald"/>
                <a:ea typeface="Oswald"/>
                <a:cs typeface="Oswald"/>
                <a:sym typeface="Oswald"/>
              </a:defRPr>
            </a:lvl1pPr>
            <a:lvl2pPr marL="914400" lvl="1" indent="-342900" algn="l">
              <a:lnSpc>
                <a:spcPct val="100000"/>
              </a:lnSpc>
              <a:spcBef>
                <a:spcPts val="600"/>
              </a:spcBef>
              <a:spcAft>
                <a:spcPts val="0"/>
              </a:spcAft>
              <a:buClr>
                <a:schemeClr val="lt1"/>
              </a:buClr>
              <a:buSzPts val="1800"/>
              <a:buChar char="-"/>
              <a:defRPr/>
            </a:lvl2pPr>
            <a:lvl3pPr marL="1371600" lvl="2" indent="-228600" algn="l">
              <a:lnSpc>
                <a:spcPct val="100000"/>
              </a:lnSpc>
              <a:spcBef>
                <a:spcPts val="1200"/>
              </a:spcBef>
              <a:spcAft>
                <a:spcPts val="0"/>
              </a:spcAft>
              <a:buClr>
                <a:schemeClr val="lt1"/>
              </a:buClr>
              <a:buSzPts val="1800"/>
              <a:buNone/>
              <a:defRPr/>
            </a:lvl3pPr>
            <a:lvl4pPr marL="1828800" lvl="3" indent="-228600" algn="l">
              <a:lnSpc>
                <a:spcPct val="100000"/>
              </a:lnSpc>
              <a:spcBef>
                <a:spcPts val="600"/>
              </a:spcBef>
              <a:spcAft>
                <a:spcPts val="0"/>
              </a:spcAft>
              <a:buClr>
                <a:schemeClr val="lt1"/>
              </a:buClr>
              <a:buSzPts val="1800"/>
              <a:buNone/>
              <a:defRPr/>
            </a:lvl4pPr>
            <a:lvl5pPr marL="2286000" lvl="4" indent="-228600" algn="l">
              <a:lnSpc>
                <a:spcPct val="100000"/>
              </a:lnSpc>
              <a:spcBef>
                <a:spcPts val="12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C Pull quote 2">
  <p:cSld name="FC Pull quote 2">
    <p:spTree>
      <p:nvGrpSpPr>
        <p:cNvPr id="1" name="Shape 51"/>
        <p:cNvGrpSpPr/>
        <p:nvPr/>
      </p:nvGrpSpPr>
      <p:grpSpPr>
        <a:xfrm>
          <a:off x="0" y="0"/>
          <a:ext cx="0" cy="0"/>
          <a:chOff x="0" y="0"/>
          <a:chExt cx="0" cy="0"/>
        </a:xfrm>
      </p:grpSpPr>
      <p:sp>
        <p:nvSpPr>
          <p:cNvPr id="52" name="Google Shape;52;p131"/>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31"/>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1"/>
          <p:cNvSpPr txBox="1">
            <a:spLocks noGrp="1"/>
          </p:cNvSpPr>
          <p:nvPr>
            <p:ph type="body" idx="1"/>
          </p:nvPr>
        </p:nvSpPr>
        <p:spPr>
          <a:xfrm>
            <a:off x="3705225" y="368301"/>
            <a:ext cx="4810125" cy="581183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lt1"/>
              </a:buClr>
              <a:buSzPts val="1000"/>
              <a:buNone/>
              <a:defRPr sz="1000" i="0" cap="none">
                <a:solidFill>
                  <a:schemeClr val="lt1"/>
                </a:solidFill>
                <a:latin typeface="Oswald"/>
                <a:ea typeface="Oswald"/>
                <a:cs typeface="Oswald"/>
                <a:sym typeface="Oswald"/>
              </a:defRPr>
            </a:lvl1pPr>
            <a:lvl2pPr marL="914400" lvl="1" indent="-228600" algn="l">
              <a:lnSpc>
                <a:spcPct val="150000"/>
              </a:lnSpc>
              <a:spcBef>
                <a:spcPts val="1800"/>
              </a:spcBef>
              <a:spcAft>
                <a:spcPts val="0"/>
              </a:spcAft>
              <a:buClr>
                <a:schemeClr val="lt1"/>
              </a:buClr>
              <a:buSzPts val="2000"/>
              <a:buNone/>
              <a:defRPr sz="2000">
                <a:solidFill>
                  <a:schemeClr val="lt1"/>
                </a:solidFill>
              </a:defRPr>
            </a:lvl2pPr>
            <a:lvl3pPr marL="1371600" lvl="2" indent="-228600" algn="l">
              <a:lnSpc>
                <a:spcPct val="100000"/>
              </a:lnSpc>
              <a:spcBef>
                <a:spcPts val="2400"/>
              </a:spcBef>
              <a:spcAft>
                <a:spcPts val="0"/>
              </a:spcAft>
              <a:buClr>
                <a:schemeClr val="lt1"/>
              </a:buClr>
              <a:buSzPts val="1000"/>
              <a:buNone/>
              <a:defRPr sz="1000">
                <a:solidFill>
                  <a:schemeClr val="lt1"/>
                </a:solidFill>
                <a:latin typeface="Oswald"/>
                <a:ea typeface="Oswald"/>
                <a:cs typeface="Oswald"/>
                <a:sym typeface="Oswald"/>
              </a:defRPr>
            </a:lvl3pPr>
            <a:lvl4pPr marL="1828800" lvl="3" indent="-228600" algn="l">
              <a:lnSpc>
                <a:spcPct val="100000"/>
              </a:lnSpc>
              <a:spcBef>
                <a:spcPts val="600"/>
              </a:spcBef>
              <a:spcAft>
                <a:spcPts val="0"/>
              </a:spcAft>
              <a:buClr>
                <a:schemeClr val="lt1"/>
              </a:buClr>
              <a:buSzPts val="1800"/>
              <a:buNone/>
              <a:defRPr/>
            </a:lvl4pPr>
            <a:lvl5pPr marL="2286000" lvl="4" indent="-228600" algn="l">
              <a:lnSpc>
                <a:spcPct val="100000"/>
              </a:lnSpc>
              <a:spcBef>
                <a:spcPts val="12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11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14"/>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1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4"/>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External 2">
  <p:cSld name="Cover External 2">
    <p:bg>
      <p:bgPr>
        <a:solidFill>
          <a:srgbClr val="405063"/>
        </a:solidFill>
        <a:effectLst/>
      </p:bgPr>
    </p:bg>
    <p:spTree>
      <p:nvGrpSpPr>
        <p:cNvPr id="1" name="Shape 68"/>
        <p:cNvGrpSpPr/>
        <p:nvPr/>
      </p:nvGrpSpPr>
      <p:grpSpPr>
        <a:xfrm>
          <a:off x="0" y="0"/>
          <a:ext cx="0" cy="0"/>
          <a:chOff x="0" y="0"/>
          <a:chExt cx="0" cy="0"/>
        </a:xfrm>
      </p:grpSpPr>
      <p:sp>
        <p:nvSpPr>
          <p:cNvPr id="69" name="Google Shape;69;p110"/>
          <p:cNvSpPr/>
          <p:nvPr/>
        </p:nvSpPr>
        <p:spPr>
          <a:xfrm>
            <a:off x="0" y="839422"/>
            <a:ext cx="9144000" cy="5587919"/>
          </a:xfrm>
          <a:prstGeom prst="rect">
            <a:avLst/>
          </a:prstGeom>
          <a:gradFill>
            <a:gsLst>
              <a:gs pos="0">
                <a:schemeClr val="accent2"/>
              </a:gs>
              <a:gs pos="16000">
                <a:schemeClr val="accent2"/>
              </a:gs>
              <a:gs pos="74000">
                <a:schemeClr val="accent1"/>
              </a:gs>
              <a:gs pos="100000">
                <a:schemeClr val="accent1"/>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10"/>
          <p:cNvSpPr>
            <a:spLocks noGrp="1"/>
          </p:cNvSpPr>
          <p:nvPr>
            <p:ph type="pic" idx="2"/>
          </p:nvPr>
        </p:nvSpPr>
        <p:spPr>
          <a:xfrm>
            <a:off x="282232" y="839772"/>
            <a:ext cx="2907016" cy="5587920"/>
          </a:xfrm>
          <a:prstGeom prst="rect">
            <a:avLst/>
          </a:prstGeom>
          <a:solidFill>
            <a:schemeClr val="dk1"/>
          </a:solidFill>
          <a:ln>
            <a:noFill/>
          </a:ln>
        </p:spPr>
      </p:sp>
      <p:sp>
        <p:nvSpPr>
          <p:cNvPr id="71" name="Google Shape;71;p110"/>
          <p:cNvSpPr txBox="1">
            <a:spLocks noGrp="1"/>
          </p:cNvSpPr>
          <p:nvPr>
            <p:ph type="ctrTitle"/>
          </p:nvPr>
        </p:nvSpPr>
        <p:spPr>
          <a:xfrm>
            <a:off x="3594100" y="1201563"/>
            <a:ext cx="5420300" cy="2387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5000"/>
              <a:buFont typeface="Oswald"/>
              <a:buNone/>
              <a:defRPr sz="5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0"/>
          <p:cNvSpPr txBox="1">
            <a:spLocks noGrp="1"/>
          </p:cNvSpPr>
          <p:nvPr>
            <p:ph type="subTitle" idx="1"/>
          </p:nvPr>
        </p:nvSpPr>
        <p:spPr>
          <a:xfrm>
            <a:off x="3594100" y="4015752"/>
            <a:ext cx="5420300" cy="628248"/>
          </a:xfrm>
          <a:prstGeom prst="rect">
            <a:avLst/>
          </a:prstGeom>
          <a:noFill/>
          <a:ln>
            <a:noFill/>
          </a:ln>
        </p:spPr>
        <p:txBody>
          <a:bodyPr spcFirstLastPara="1" wrap="square" lIns="0" tIns="0" rIns="0" bIns="0" anchor="t" anchorCtr="0">
            <a:normAutofit/>
          </a:bodyPr>
          <a:lstStyle>
            <a:lvl1pPr lvl="0" algn="l">
              <a:lnSpc>
                <a:spcPct val="100000"/>
              </a:lnSpc>
              <a:spcBef>
                <a:spcPts val="600"/>
              </a:spcBef>
              <a:spcAft>
                <a:spcPts val="0"/>
              </a:spcAft>
              <a:buClr>
                <a:schemeClr val="dk1"/>
              </a:buClr>
              <a:buSzPts val="1400"/>
              <a:buNone/>
              <a:defRPr sz="1400" b="0" i="1" cap="none">
                <a:solidFill>
                  <a:schemeClr val="dk1"/>
                </a:solidFill>
                <a:latin typeface="Georgia"/>
                <a:ea typeface="Georgia"/>
                <a:cs typeface="Georgia"/>
                <a:sym typeface="Georgia"/>
              </a:defRPr>
            </a:lvl1pPr>
            <a:lvl2pPr lvl="1" algn="ctr">
              <a:lnSpc>
                <a:spcPct val="100000"/>
              </a:lnSpc>
              <a:spcBef>
                <a:spcPts val="0"/>
              </a:spcBef>
              <a:spcAft>
                <a:spcPts val="0"/>
              </a:spcAft>
              <a:buClr>
                <a:schemeClr val="lt1"/>
              </a:buClr>
              <a:buSzPts val="2000"/>
              <a:buNone/>
              <a:defRPr sz="2000"/>
            </a:lvl2pPr>
            <a:lvl3pPr lvl="2" algn="ctr">
              <a:lnSpc>
                <a:spcPct val="100000"/>
              </a:lnSpc>
              <a:spcBef>
                <a:spcPts val="1200"/>
              </a:spcBef>
              <a:spcAft>
                <a:spcPts val="0"/>
              </a:spcAft>
              <a:buClr>
                <a:schemeClr val="accent2"/>
              </a:buClr>
              <a:buSzPts val="1800"/>
              <a:buNone/>
              <a:defRPr sz="1800"/>
            </a:lvl3pPr>
            <a:lvl4pPr lvl="3" algn="ctr">
              <a:lnSpc>
                <a:spcPct val="100000"/>
              </a:lnSpc>
              <a:spcBef>
                <a:spcPts val="0"/>
              </a:spcBef>
              <a:spcAft>
                <a:spcPts val="0"/>
              </a:spcAft>
              <a:buClr>
                <a:schemeClr val="lt1"/>
              </a:buClr>
              <a:buSzPts val="1600"/>
              <a:buNone/>
              <a:defRPr sz="1600"/>
            </a:lvl4pPr>
            <a:lvl5pPr lvl="4" algn="ctr">
              <a:lnSpc>
                <a:spcPct val="100000"/>
              </a:lnSpc>
              <a:spcBef>
                <a:spcPts val="1200"/>
              </a:spcBef>
              <a:spcAft>
                <a:spcPts val="0"/>
              </a:spcAft>
              <a:buClr>
                <a:schemeClr val="lt1"/>
              </a:buClr>
              <a:buSzPts val="1600"/>
              <a:buNone/>
              <a:defRPr sz="1600"/>
            </a:lvl5pPr>
            <a:lvl6pPr lvl="5" algn="ctr">
              <a:lnSpc>
                <a:spcPct val="90000"/>
              </a:lnSpc>
              <a:spcBef>
                <a:spcPts val="500"/>
              </a:spcBef>
              <a:spcAft>
                <a:spcPts val="0"/>
              </a:spcAft>
              <a:buClr>
                <a:schemeClr val="accent5"/>
              </a:buClr>
              <a:buSzPts val="1600"/>
              <a:buFont typeface="Georgia"/>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73" name="Google Shape;73;p110"/>
          <p:cNvSpPr txBox="1">
            <a:spLocks noGrp="1"/>
          </p:cNvSpPr>
          <p:nvPr>
            <p:ph type="body" idx="3"/>
          </p:nvPr>
        </p:nvSpPr>
        <p:spPr>
          <a:xfrm>
            <a:off x="3594100" y="5928911"/>
            <a:ext cx="3757613" cy="3460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200"/>
              <a:buNone/>
              <a:defRPr sz="1200" b="0" cap="none">
                <a:solidFill>
                  <a:schemeClr val="dk1"/>
                </a:solidFill>
                <a:latin typeface="Calibri"/>
                <a:ea typeface="Calibri"/>
                <a:cs typeface="Calibri"/>
                <a:sym typeface="Calibri"/>
              </a:defRPr>
            </a:lvl1pPr>
            <a:lvl2pPr marL="914400" lvl="1" indent="-330200" algn="l">
              <a:lnSpc>
                <a:spcPct val="100000"/>
              </a:lnSpc>
              <a:spcBef>
                <a:spcPts val="0"/>
              </a:spcBef>
              <a:spcAft>
                <a:spcPts val="0"/>
              </a:spcAft>
              <a:buClr>
                <a:schemeClr val="dk1"/>
              </a:buClr>
              <a:buSzPts val="1600"/>
              <a:buChar char="-"/>
              <a:defRPr>
                <a:solidFill>
                  <a:schemeClr val="dk1"/>
                </a:solidFill>
                <a:latin typeface="Calibri"/>
                <a:ea typeface="Calibri"/>
                <a:cs typeface="Calibri"/>
                <a:sym typeface="Calibri"/>
              </a:defRPr>
            </a:lvl2pPr>
            <a:lvl3pPr marL="1371600" lvl="2" indent="-228600" algn="l">
              <a:lnSpc>
                <a:spcPct val="100000"/>
              </a:lnSpc>
              <a:spcBef>
                <a:spcPts val="1200"/>
              </a:spcBef>
              <a:spcAft>
                <a:spcPts val="0"/>
              </a:spcAft>
              <a:buClr>
                <a:schemeClr val="dk1"/>
              </a:buClr>
              <a:buSzPts val="1600"/>
              <a:buNone/>
              <a:defRPr>
                <a:solidFill>
                  <a:schemeClr val="dk1"/>
                </a:solidFill>
                <a:latin typeface="Calibri"/>
                <a:ea typeface="Calibri"/>
                <a:cs typeface="Calibri"/>
                <a:sym typeface="Calibri"/>
              </a:defRPr>
            </a:lvl3pPr>
            <a:lvl4pPr marL="1828800" lvl="3" indent="-228600" algn="l">
              <a:lnSpc>
                <a:spcPct val="100000"/>
              </a:lnSpc>
              <a:spcBef>
                <a:spcPts val="0"/>
              </a:spcBef>
              <a:spcAft>
                <a:spcPts val="0"/>
              </a:spcAft>
              <a:buClr>
                <a:schemeClr val="dk1"/>
              </a:buClr>
              <a:buSzPts val="1400"/>
              <a:buNone/>
              <a:defRPr>
                <a:solidFill>
                  <a:schemeClr val="dk1"/>
                </a:solidFill>
                <a:latin typeface="Calibri"/>
                <a:ea typeface="Calibri"/>
                <a:cs typeface="Calibri"/>
                <a:sym typeface="Calibri"/>
              </a:defRPr>
            </a:lvl4pPr>
            <a:lvl5pPr marL="2286000" lvl="4" indent="-228600" algn="l">
              <a:lnSpc>
                <a:spcPct val="100000"/>
              </a:lnSpc>
              <a:spcBef>
                <a:spcPts val="1200"/>
              </a:spcBef>
              <a:spcAft>
                <a:spcPts val="0"/>
              </a:spcAft>
              <a:buClr>
                <a:schemeClr val="dk1"/>
              </a:buClr>
              <a:buSzPts val="1100"/>
              <a:buNone/>
              <a:defRPr>
                <a:solidFill>
                  <a:schemeClr val="dk1"/>
                </a:solidFill>
                <a:latin typeface="Calibri"/>
                <a:ea typeface="Calibri"/>
                <a:cs typeface="Calibri"/>
                <a:sym typeface="Calibri"/>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4" name="Google Shape;74;p110"/>
          <p:cNvSpPr txBox="1">
            <a:spLocks noGrp="1"/>
          </p:cNvSpPr>
          <p:nvPr>
            <p:ph type="sldNum" idx="12"/>
          </p:nvPr>
        </p:nvSpPr>
        <p:spPr>
          <a:xfrm>
            <a:off x="8494108" y="6373219"/>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10"/>
          <p:cNvSpPr txBox="1"/>
          <p:nvPr/>
        </p:nvSpPr>
        <p:spPr>
          <a:xfrm>
            <a:off x="0" y="23167"/>
            <a:ext cx="9144000" cy="769441"/>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a:solidFill>
                  <a:schemeClr val="dk2"/>
                </a:solidFill>
                <a:latin typeface="Calibri"/>
                <a:ea typeface="Calibri"/>
                <a:cs typeface="Calibri"/>
                <a:sym typeface="Calibri"/>
              </a:rPr>
              <a:t>Association of Air Force Missileers</a:t>
            </a:r>
            <a:endParaRPr sz="4400">
              <a:solidFill>
                <a:schemeClr val="dk2"/>
              </a:solidFill>
              <a:latin typeface="Calibri"/>
              <a:ea typeface="Calibri"/>
              <a:cs typeface="Calibri"/>
              <a:sym typeface="Calibri"/>
            </a:endParaRPr>
          </a:p>
        </p:txBody>
      </p:sp>
      <p:pic>
        <p:nvPicPr>
          <p:cNvPr id="76" name="Google Shape;76;p110" descr="I:\AAFM Files\AAFMPubs\mslbadge\gsccoin2010_001_1.png"/>
          <p:cNvPicPr preferRelativeResize="0"/>
          <p:nvPr/>
        </p:nvPicPr>
        <p:blipFill rotWithShape="1">
          <a:blip r:embed="rId2">
            <a:alphaModFix/>
          </a:blip>
          <a:srcRect/>
          <a:stretch/>
        </p:blipFill>
        <p:spPr>
          <a:xfrm>
            <a:off x="97927" y="23167"/>
            <a:ext cx="368610" cy="844089"/>
          </a:xfrm>
          <a:prstGeom prst="rect">
            <a:avLst/>
          </a:prstGeom>
          <a:noFill/>
          <a:ln>
            <a:noFill/>
          </a:ln>
        </p:spPr>
      </p:pic>
      <p:pic>
        <p:nvPicPr>
          <p:cNvPr id="77" name="Google Shape;77;p110"/>
          <p:cNvPicPr preferRelativeResize="0"/>
          <p:nvPr/>
        </p:nvPicPr>
        <p:blipFill rotWithShape="1">
          <a:blip r:embed="rId3">
            <a:alphaModFix/>
          </a:blip>
          <a:srcRect/>
          <a:stretch/>
        </p:blipFill>
        <p:spPr>
          <a:xfrm>
            <a:off x="0" y="792608"/>
            <a:ext cx="3230580" cy="563508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F TOC Wide 2 col">
  <p:cSld name="LF TOC Wide 2 col">
    <p:spTree>
      <p:nvGrpSpPr>
        <p:cNvPr id="1" name="Shape 78"/>
        <p:cNvGrpSpPr/>
        <p:nvPr/>
      </p:nvGrpSpPr>
      <p:grpSpPr>
        <a:xfrm>
          <a:off x="0" y="0"/>
          <a:ext cx="0" cy="0"/>
          <a:chOff x="0" y="0"/>
          <a:chExt cx="0" cy="0"/>
        </a:xfrm>
      </p:grpSpPr>
      <p:sp>
        <p:nvSpPr>
          <p:cNvPr id="79" name="Google Shape;79;p11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15"/>
          <p:cNvSpPr txBox="1">
            <a:spLocks noGrp="1"/>
          </p:cNvSpPr>
          <p:nvPr>
            <p:ph type="body" idx="1"/>
          </p:nvPr>
        </p:nvSpPr>
        <p:spPr>
          <a:xfrm>
            <a:off x="662608" y="1550020"/>
            <a:ext cx="3617612" cy="4626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sz="1600" i="1">
                <a:solidFill>
                  <a:schemeClr val="dk1"/>
                </a:solidFill>
                <a:latin typeface="Georgia"/>
                <a:ea typeface="Georgia"/>
                <a:cs typeface="Georgia"/>
                <a:sym typeface="Georgia"/>
              </a:defRPr>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15"/>
          <p:cNvSpPr txBox="1">
            <a:spLocks noGrp="1"/>
          </p:cNvSpPr>
          <p:nvPr>
            <p:ph type="body" idx="2"/>
          </p:nvPr>
        </p:nvSpPr>
        <p:spPr>
          <a:xfrm>
            <a:off x="4897737" y="1550020"/>
            <a:ext cx="3617612" cy="462694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Clr>
                <a:schemeClr val="dk1"/>
              </a:buClr>
              <a:buSzPts val="1600"/>
              <a:buNone/>
              <a:defRPr sz="1600" i="1">
                <a:solidFill>
                  <a:schemeClr val="dk1"/>
                </a:solidFill>
                <a:latin typeface="Georgia"/>
                <a:ea typeface="Georgia"/>
                <a:cs typeface="Georgia"/>
                <a:sym typeface="Georgia"/>
              </a:defRPr>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1200"/>
              </a:spcBef>
              <a:spcAft>
                <a:spcPts val="0"/>
              </a:spcAft>
              <a:buClr>
                <a:schemeClr val="accent2"/>
              </a:buClr>
              <a:buSzPts val="1800"/>
              <a:buNone/>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200"/>
              </a:spcBef>
              <a:spcAft>
                <a:spcPts val="0"/>
              </a:spcAft>
              <a:buClr>
                <a:schemeClr val="dk1"/>
              </a:buClr>
              <a:buSzPts val="1800"/>
              <a:buNone/>
              <a:defRPr/>
            </a:lvl5pPr>
            <a:lvl6pPr marL="2743200" lvl="5" indent="-228600" algn="l">
              <a:lnSpc>
                <a:spcPct val="90000"/>
              </a:lnSpc>
              <a:spcBef>
                <a:spcPts val="500"/>
              </a:spcBef>
              <a:spcAft>
                <a:spcPts val="0"/>
              </a:spcAft>
              <a:buClr>
                <a:schemeClr val="accent5"/>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1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5"/>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000000"/>
                </a:solidFill>
                <a:latin typeface="Calibri"/>
                <a:ea typeface="Calibri"/>
                <a:cs typeface="Calibri"/>
                <a:sym typeface="Calibri"/>
              </a:defRPr>
            </a:lvl1pPr>
            <a:lvl2pPr marL="0" marR="0" lvl="1" indent="0" algn="r" rtl="0">
              <a:spcBef>
                <a:spcPts val="0"/>
              </a:spcBef>
              <a:buNone/>
              <a:defRPr sz="1000" b="0" i="0" u="none" strike="noStrike" cap="none">
                <a:solidFill>
                  <a:srgbClr val="000000"/>
                </a:solidFill>
                <a:latin typeface="Calibri"/>
                <a:ea typeface="Calibri"/>
                <a:cs typeface="Calibri"/>
                <a:sym typeface="Calibri"/>
              </a:defRPr>
            </a:lvl2pPr>
            <a:lvl3pPr marL="0" marR="0" lvl="2" indent="0" algn="r" rtl="0">
              <a:spcBef>
                <a:spcPts val="0"/>
              </a:spcBef>
              <a:buNone/>
              <a:defRPr sz="1000" b="0" i="0" u="none" strike="noStrike" cap="none">
                <a:solidFill>
                  <a:srgbClr val="000000"/>
                </a:solidFill>
                <a:latin typeface="Calibri"/>
                <a:ea typeface="Calibri"/>
                <a:cs typeface="Calibri"/>
                <a:sym typeface="Calibri"/>
              </a:defRPr>
            </a:lvl3pPr>
            <a:lvl4pPr marL="0" marR="0" lvl="3" indent="0" algn="r" rtl="0">
              <a:spcBef>
                <a:spcPts val="0"/>
              </a:spcBef>
              <a:buNone/>
              <a:defRPr sz="1000" b="0" i="0" u="none" strike="noStrike" cap="none">
                <a:solidFill>
                  <a:srgbClr val="000000"/>
                </a:solidFill>
                <a:latin typeface="Calibri"/>
                <a:ea typeface="Calibri"/>
                <a:cs typeface="Calibri"/>
                <a:sym typeface="Calibri"/>
              </a:defRPr>
            </a:lvl4pPr>
            <a:lvl5pPr marL="0" marR="0" lvl="4" indent="0" algn="r" rtl="0">
              <a:spcBef>
                <a:spcPts val="0"/>
              </a:spcBef>
              <a:buNone/>
              <a:defRPr sz="1000" b="0" i="0" u="none" strike="noStrike" cap="none">
                <a:solidFill>
                  <a:srgbClr val="000000"/>
                </a:solidFill>
                <a:latin typeface="Calibri"/>
                <a:ea typeface="Calibri"/>
                <a:cs typeface="Calibri"/>
                <a:sym typeface="Calibri"/>
              </a:defRPr>
            </a:lvl5pPr>
            <a:lvl6pPr marL="0" marR="0" lvl="5" indent="0" algn="r" rtl="0">
              <a:spcBef>
                <a:spcPts val="0"/>
              </a:spcBef>
              <a:buNone/>
              <a:defRPr sz="1000" b="0" i="0" u="none" strike="noStrike" cap="none">
                <a:solidFill>
                  <a:srgbClr val="000000"/>
                </a:solidFill>
                <a:latin typeface="Calibri"/>
                <a:ea typeface="Calibri"/>
                <a:cs typeface="Calibri"/>
                <a:sym typeface="Calibri"/>
              </a:defRPr>
            </a:lvl6pPr>
            <a:lvl7pPr marL="0" marR="0" lvl="6" indent="0" algn="r" rtl="0">
              <a:spcBef>
                <a:spcPts val="0"/>
              </a:spcBef>
              <a:buNone/>
              <a:defRPr sz="1000" b="0" i="0" u="none" strike="noStrike" cap="none">
                <a:solidFill>
                  <a:srgbClr val="000000"/>
                </a:solidFill>
                <a:latin typeface="Calibri"/>
                <a:ea typeface="Calibri"/>
                <a:cs typeface="Calibri"/>
                <a:sym typeface="Calibri"/>
              </a:defRPr>
            </a:lvl7pPr>
            <a:lvl8pPr marL="0" marR="0" lvl="7" indent="0" algn="r" rtl="0">
              <a:spcBef>
                <a:spcPts val="0"/>
              </a:spcBef>
              <a:buNone/>
              <a:defRPr sz="1000" b="0" i="0" u="none" strike="noStrike" cap="none">
                <a:solidFill>
                  <a:srgbClr val="000000"/>
                </a:solidFill>
                <a:latin typeface="Calibri"/>
                <a:ea typeface="Calibri"/>
                <a:cs typeface="Calibri"/>
                <a:sym typeface="Calibri"/>
              </a:defRPr>
            </a:lvl8pPr>
            <a:lvl9pPr marL="0" marR="0" lvl="8" indent="0" algn="r" rtl="0">
              <a:spcBef>
                <a:spcPts val="0"/>
              </a:spcBef>
              <a:buNone/>
              <a:defRPr sz="10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0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700" b="0" i="1" u="none" strike="noStrike" cap="none">
                <a:solidFill>
                  <a:schemeClr val="lt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 name="Google Shape;12;p10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Oswald"/>
              <a:buNone/>
              <a:defRPr sz="2800" b="0" i="0" u="none" strike="noStrike" cap="none">
                <a:solidFill>
                  <a:schemeClr val="lt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09"/>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1pPr>
            <a:lvl2pPr marL="914400" marR="0" lvl="1" indent="-330200" algn="l" rtl="0">
              <a:lnSpc>
                <a:spcPct val="100000"/>
              </a:lnSpc>
              <a:spcBef>
                <a:spcPts val="0"/>
              </a:spcBef>
              <a:spcAft>
                <a:spcPts val="0"/>
              </a:spcAft>
              <a:buClr>
                <a:schemeClr val="lt1"/>
              </a:buClr>
              <a:buSzPts val="1600"/>
              <a:buFont typeface="Merriweather Sans"/>
              <a:buChar char="-"/>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1200"/>
              </a:spcBef>
              <a:spcAft>
                <a:spcPts val="0"/>
              </a:spcAft>
              <a:buClr>
                <a:schemeClr val="accent2"/>
              </a:buClr>
              <a:buSzPts val="1600"/>
              <a:buFont typeface="Arial"/>
              <a:buNone/>
              <a:defRPr sz="1600" b="1" i="0" u="none" strike="noStrike" cap="none">
                <a:solidFill>
                  <a:schemeClr val="accent2"/>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lt1"/>
              </a:buClr>
              <a:buSzPts val="1400"/>
              <a:buFont typeface="Arial"/>
              <a:buNone/>
              <a:defRPr sz="1400" b="0" i="1" u="none" strike="noStrike" cap="none">
                <a:solidFill>
                  <a:schemeClr val="lt1"/>
                </a:solidFill>
                <a:latin typeface="Georgia"/>
                <a:ea typeface="Georgia"/>
                <a:cs typeface="Georgia"/>
                <a:sym typeface="Georgia"/>
              </a:defRPr>
            </a:lvl4pPr>
            <a:lvl5pPr marL="2286000" marR="0" lvl="4" indent="-228600" algn="l" rtl="0">
              <a:lnSpc>
                <a:spcPct val="100000"/>
              </a:lnSpc>
              <a:spcBef>
                <a:spcPts val="1200"/>
              </a:spcBef>
              <a:spcAft>
                <a:spcPts val="0"/>
              </a:spcAft>
              <a:buClr>
                <a:schemeClr val="lt1"/>
              </a:buClr>
              <a:buSzPts val="1100"/>
              <a:buFont typeface="Arial"/>
              <a:buNone/>
              <a:defRPr sz="1100" b="0" i="1"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accent5"/>
              </a:buClr>
              <a:buSzPts val="1400"/>
              <a:buFont typeface="Georgia"/>
              <a:buNone/>
              <a:defRPr sz="1400" b="0" i="1" u="none" strike="noStrike" cap="none">
                <a:solidFill>
                  <a:schemeClr val="accent5"/>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4" name="Google Shape;14;p109"/>
          <p:cNvSpPr/>
          <p:nvPr/>
        </p:nvSpPr>
        <p:spPr>
          <a:xfrm>
            <a:off x="0" y="0"/>
            <a:ext cx="27432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p:txBody>
      </p:sp>
      <p:cxnSp>
        <p:nvCxnSpPr>
          <p:cNvPr id="15" name="Google Shape;15;p109"/>
          <p:cNvCxnSpPr/>
          <p:nvPr/>
        </p:nvCxnSpPr>
        <p:spPr>
          <a:xfrm>
            <a:off x="662609" y="1276283"/>
            <a:ext cx="7852741" cy="0"/>
          </a:xfrm>
          <a:prstGeom prst="straightConnector1">
            <a:avLst/>
          </a:prstGeom>
          <a:noFill/>
          <a:ln w="12700" cap="flat" cmpd="sng">
            <a:solidFill>
              <a:schemeClr val="lt1"/>
            </a:solidFill>
            <a:prstDash val="solid"/>
            <a:miter lim="800000"/>
            <a:headEnd type="none" w="sm" len="sm"/>
            <a:tailEnd type="none" w="sm" len="sm"/>
          </a:ln>
        </p:spPr>
      </p:cxnSp>
      <p:cxnSp>
        <p:nvCxnSpPr>
          <p:cNvPr id="16" name="Google Shape;16;p109"/>
          <p:cNvCxnSpPr/>
          <p:nvPr/>
        </p:nvCxnSpPr>
        <p:spPr>
          <a:xfrm>
            <a:off x="662609" y="6400451"/>
            <a:ext cx="7852741" cy="0"/>
          </a:xfrm>
          <a:prstGeom prst="straightConnector1">
            <a:avLst/>
          </a:prstGeom>
          <a:noFill/>
          <a:ln w="9525"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16000">
              <a:schemeClr val="accent2"/>
            </a:gs>
            <a:gs pos="74000">
              <a:srgbClr val="5D7D95">
                <a:alpha val="89803"/>
              </a:srgbClr>
            </a:gs>
            <a:gs pos="100000">
              <a:srgbClr val="5D7D95">
                <a:alpha val="89803"/>
              </a:srgbClr>
            </a:gs>
          </a:gsLst>
          <a:path path="circle">
            <a:fillToRect t="100000" r="100000"/>
          </a:path>
          <a:tileRect l="-100000" b="-100000"/>
        </a:gradFill>
        <a:effectLst/>
      </p:bgPr>
    </p:bg>
    <p:spTree>
      <p:nvGrpSpPr>
        <p:cNvPr id="1" name="Shape 27"/>
        <p:cNvGrpSpPr/>
        <p:nvPr/>
      </p:nvGrpSpPr>
      <p:grpSpPr>
        <a:xfrm>
          <a:off x="0" y="0"/>
          <a:ext cx="0" cy="0"/>
          <a:chOff x="0" y="0"/>
          <a:chExt cx="0" cy="0"/>
        </a:xfrm>
      </p:grpSpPr>
      <p:sp>
        <p:nvSpPr>
          <p:cNvPr id="28" name="Google Shape;28;p112"/>
          <p:cNvSpPr txBox="1">
            <a:spLocks noGrp="1"/>
          </p:cNvSpPr>
          <p:nvPr>
            <p:ph type="sldNum" idx="12"/>
          </p:nvPr>
        </p:nvSpPr>
        <p:spPr>
          <a:xfrm>
            <a:off x="8058150" y="6400800"/>
            <a:ext cx="4572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lt1"/>
                </a:solidFill>
                <a:latin typeface="Calibri"/>
                <a:ea typeface="Calibri"/>
                <a:cs typeface="Calibri"/>
                <a:sym typeface="Calibri"/>
              </a:defRPr>
            </a:lvl1pPr>
            <a:lvl2pPr marL="0" marR="0" lvl="1" indent="0" algn="r" rtl="0">
              <a:spcBef>
                <a:spcPts val="0"/>
              </a:spcBef>
              <a:buNone/>
              <a:defRPr sz="1000">
                <a:solidFill>
                  <a:schemeClr val="lt1"/>
                </a:solidFill>
                <a:latin typeface="Calibri"/>
                <a:ea typeface="Calibri"/>
                <a:cs typeface="Calibri"/>
                <a:sym typeface="Calibri"/>
              </a:defRPr>
            </a:lvl2pPr>
            <a:lvl3pPr marL="0" marR="0" lvl="2" indent="0" algn="r" rtl="0">
              <a:spcBef>
                <a:spcPts val="0"/>
              </a:spcBef>
              <a:buNone/>
              <a:defRPr sz="1000">
                <a:solidFill>
                  <a:schemeClr val="lt1"/>
                </a:solidFill>
                <a:latin typeface="Calibri"/>
                <a:ea typeface="Calibri"/>
                <a:cs typeface="Calibri"/>
                <a:sym typeface="Calibri"/>
              </a:defRPr>
            </a:lvl3pPr>
            <a:lvl4pPr marL="0" marR="0" lvl="3" indent="0" algn="r" rtl="0">
              <a:spcBef>
                <a:spcPts val="0"/>
              </a:spcBef>
              <a:buNone/>
              <a:defRPr sz="1000">
                <a:solidFill>
                  <a:schemeClr val="lt1"/>
                </a:solidFill>
                <a:latin typeface="Calibri"/>
                <a:ea typeface="Calibri"/>
                <a:cs typeface="Calibri"/>
                <a:sym typeface="Calibri"/>
              </a:defRPr>
            </a:lvl4pPr>
            <a:lvl5pPr marL="0" marR="0" lvl="4" indent="0" algn="r" rtl="0">
              <a:spcBef>
                <a:spcPts val="0"/>
              </a:spcBef>
              <a:buNone/>
              <a:defRPr sz="1000">
                <a:solidFill>
                  <a:schemeClr val="lt1"/>
                </a:solidFill>
                <a:latin typeface="Calibri"/>
                <a:ea typeface="Calibri"/>
                <a:cs typeface="Calibri"/>
                <a:sym typeface="Calibri"/>
              </a:defRPr>
            </a:lvl5pPr>
            <a:lvl6pPr marL="0" marR="0" lvl="5" indent="0" algn="r" rtl="0">
              <a:spcBef>
                <a:spcPts val="0"/>
              </a:spcBef>
              <a:buNone/>
              <a:defRPr sz="1000">
                <a:solidFill>
                  <a:schemeClr val="lt1"/>
                </a:solidFill>
                <a:latin typeface="Calibri"/>
                <a:ea typeface="Calibri"/>
                <a:cs typeface="Calibri"/>
                <a:sym typeface="Calibri"/>
              </a:defRPr>
            </a:lvl6pPr>
            <a:lvl7pPr marL="0" marR="0" lvl="6" indent="0" algn="r" rtl="0">
              <a:spcBef>
                <a:spcPts val="0"/>
              </a:spcBef>
              <a:buNone/>
              <a:defRPr sz="1000">
                <a:solidFill>
                  <a:schemeClr val="lt1"/>
                </a:solidFill>
                <a:latin typeface="Calibri"/>
                <a:ea typeface="Calibri"/>
                <a:cs typeface="Calibri"/>
                <a:sym typeface="Calibri"/>
              </a:defRPr>
            </a:lvl7pPr>
            <a:lvl8pPr marL="0" marR="0" lvl="7" indent="0" algn="r" rtl="0">
              <a:spcBef>
                <a:spcPts val="0"/>
              </a:spcBef>
              <a:buNone/>
              <a:defRPr sz="1000">
                <a:solidFill>
                  <a:schemeClr val="lt1"/>
                </a:solidFill>
                <a:latin typeface="Calibri"/>
                <a:ea typeface="Calibri"/>
                <a:cs typeface="Calibri"/>
                <a:sym typeface="Calibri"/>
              </a:defRPr>
            </a:lvl8pPr>
            <a:lvl9pPr marL="0" marR="0" lvl="8" indent="0" algn="r" rtl="0">
              <a:spcBef>
                <a:spcPts val="0"/>
              </a:spcBef>
              <a:buNone/>
              <a:defRPr sz="10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12"/>
          <p:cNvSpPr txBox="1">
            <a:spLocks noGrp="1"/>
          </p:cNvSpPr>
          <p:nvPr>
            <p:ph type="ftr" idx="11"/>
          </p:nvPr>
        </p:nvSpPr>
        <p:spPr>
          <a:xfrm>
            <a:off x="3704734" y="6400800"/>
            <a:ext cx="4353416" cy="457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700" i="1">
                <a:solidFill>
                  <a:schemeClr val="lt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0" name="Google Shape;30;p112"/>
          <p:cNvCxnSpPr/>
          <p:nvPr/>
        </p:nvCxnSpPr>
        <p:spPr>
          <a:xfrm rot="10800000" flipH="1">
            <a:off x="3704734" y="6400451"/>
            <a:ext cx="4810616" cy="16859"/>
          </a:xfrm>
          <a:prstGeom prst="straightConnector1">
            <a:avLst/>
          </a:prstGeom>
          <a:noFill/>
          <a:ln w="9525" cap="flat" cmpd="sng">
            <a:solidFill>
              <a:schemeClr val="lt1"/>
            </a:solidFill>
            <a:prstDash val="solid"/>
            <a:miter lim="800000"/>
            <a:headEnd type="none" w="sm" len="sm"/>
            <a:tailEnd type="none" w="sm" len="sm"/>
          </a:ln>
        </p:spPr>
      </p:cxnSp>
      <p:sp>
        <p:nvSpPr>
          <p:cNvPr id="31" name="Google Shape;31;p112"/>
          <p:cNvSpPr/>
          <p:nvPr/>
        </p:nvSpPr>
        <p:spPr>
          <a:xfrm>
            <a:off x="0" y="11875"/>
            <a:ext cx="27432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accent2"/>
                </a:solidFill>
                <a:latin typeface="Calibri"/>
                <a:ea typeface="Calibri"/>
                <a:cs typeface="Calibri"/>
                <a:sym typeface="Calibri"/>
              </a:rPr>
              <a:t> </a:t>
            </a:r>
            <a:endParaRPr/>
          </a:p>
        </p:txBody>
      </p:sp>
      <p:sp>
        <p:nvSpPr>
          <p:cNvPr id="32" name="Google Shape;32;p112"/>
          <p:cNvSpPr txBox="1">
            <a:spLocks noGrp="1"/>
          </p:cNvSpPr>
          <p:nvPr>
            <p:ph type="title"/>
          </p:nvPr>
        </p:nvSpPr>
        <p:spPr>
          <a:xfrm>
            <a:off x="628650" y="1027673"/>
            <a:ext cx="2456194"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2500"/>
              <a:buFont typeface="Oswald"/>
              <a:buNone/>
              <a:defRPr sz="2500" b="0" i="0" u="none" strike="noStrike" cap="none">
                <a:solidFill>
                  <a:schemeClr val="lt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112"/>
          <p:cNvSpPr txBox="1">
            <a:spLocks noGrp="1"/>
          </p:cNvSpPr>
          <p:nvPr>
            <p:ph type="body" idx="1"/>
          </p:nvPr>
        </p:nvSpPr>
        <p:spPr>
          <a:xfrm>
            <a:off x="3704734" y="1027673"/>
            <a:ext cx="4810616" cy="514929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6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1pPr>
            <a:lvl2pPr marL="914400" marR="0" lvl="1" indent="-330200" algn="l" rtl="0">
              <a:lnSpc>
                <a:spcPct val="100000"/>
              </a:lnSpc>
              <a:spcBef>
                <a:spcPts val="0"/>
              </a:spcBef>
              <a:spcAft>
                <a:spcPts val="0"/>
              </a:spcAft>
              <a:buClr>
                <a:schemeClr val="lt1"/>
              </a:buClr>
              <a:buSzPts val="1600"/>
              <a:buFont typeface="Merriweather Sans"/>
              <a:buChar char="-"/>
              <a:defRPr sz="16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120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600"/>
              </a:spcBef>
              <a:spcAft>
                <a:spcPts val="0"/>
              </a:spcAft>
              <a:buClr>
                <a:schemeClr val="lt1"/>
              </a:buClr>
              <a:buSzPts val="1400"/>
              <a:buFont typeface="Arial"/>
              <a:buNone/>
              <a:defRPr sz="1400" b="0" i="1" u="none" strike="noStrike" cap="none">
                <a:solidFill>
                  <a:schemeClr val="lt1"/>
                </a:solidFill>
                <a:latin typeface="Georgia"/>
                <a:ea typeface="Georgia"/>
                <a:cs typeface="Georgia"/>
                <a:sym typeface="Georgia"/>
              </a:defRPr>
            </a:lvl4pPr>
            <a:lvl5pPr marL="2286000" marR="0" lvl="4" indent="-228600" algn="l" rtl="0">
              <a:lnSpc>
                <a:spcPct val="100000"/>
              </a:lnSpc>
              <a:spcBef>
                <a:spcPts val="1200"/>
              </a:spcBef>
              <a:spcAft>
                <a:spcPts val="0"/>
              </a:spcAft>
              <a:buClr>
                <a:schemeClr val="lt1"/>
              </a:buClr>
              <a:buSzPts val="900"/>
              <a:buFont typeface="Arial"/>
              <a:buNone/>
              <a:defRPr sz="900" b="0" i="1"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08"/>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u="none">
                <a:solidFill>
                  <a:srgbClr val="000000"/>
                </a:solidFill>
                <a:latin typeface="Calibri"/>
                <a:ea typeface="Calibri"/>
                <a:cs typeface="Calibri"/>
                <a:sym typeface="Calibri"/>
              </a:defRPr>
            </a:lvl1pPr>
            <a:lvl2pPr marL="0" marR="0" lvl="1" indent="0" algn="r" rtl="0">
              <a:spcBef>
                <a:spcPts val="0"/>
              </a:spcBef>
              <a:buNone/>
              <a:defRPr sz="1000" b="0" u="none">
                <a:solidFill>
                  <a:srgbClr val="000000"/>
                </a:solidFill>
                <a:latin typeface="Calibri"/>
                <a:ea typeface="Calibri"/>
                <a:cs typeface="Calibri"/>
                <a:sym typeface="Calibri"/>
              </a:defRPr>
            </a:lvl2pPr>
            <a:lvl3pPr marL="0" marR="0" lvl="2" indent="0" algn="r" rtl="0">
              <a:spcBef>
                <a:spcPts val="0"/>
              </a:spcBef>
              <a:buNone/>
              <a:defRPr sz="1000" b="0" u="none">
                <a:solidFill>
                  <a:srgbClr val="000000"/>
                </a:solidFill>
                <a:latin typeface="Calibri"/>
                <a:ea typeface="Calibri"/>
                <a:cs typeface="Calibri"/>
                <a:sym typeface="Calibri"/>
              </a:defRPr>
            </a:lvl3pPr>
            <a:lvl4pPr marL="0" marR="0" lvl="3" indent="0" algn="r" rtl="0">
              <a:spcBef>
                <a:spcPts val="0"/>
              </a:spcBef>
              <a:buNone/>
              <a:defRPr sz="1000" b="0" u="none">
                <a:solidFill>
                  <a:srgbClr val="000000"/>
                </a:solidFill>
                <a:latin typeface="Calibri"/>
                <a:ea typeface="Calibri"/>
                <a:cs typeface="Calibri"/>
                <a:sym typeface="Calibri"/>
              </a:defRPr>
            </a:lvl4pPr>
            <a:lvl5pPr marL="0" marR="0" lvl="4" indent="0" algn="r" rtl="0">
              <a:spcBef>
                <a:spcPts val="0"/>
              </a:spcBef>
              <a:buNone/>
              <a:defRPr sz="1000" b="0" u="none">
                <a:solidFill>
                  <a:srgbClr val="000000"/>
                </a:solidFill>
                <a:latin typeface="Calibri"/>
                <a:ea typeface="Calibri"/>
                <a:cs typeface="Calibri"/>
                <a:sym typeface="Calibri"/>
              </a:defRPr>
            </a:lvl5pPr>
            <a:lvl6pPr marL="0" marR="0" lvl="5" indent="0" algn="r" rtl="0">
              <a:spcBef>
                <a:spcPts val="0"/>
              </a:spcBef>
              <a:buNone/>
              <a:defRPr sz="1000" b="0" u="none">
                <a:solidFill>
                  <a:srgbClr val="000000"/>
                </a:solidFill>
                <a:latin typeface="Calibri"/>
                <a:ea typeface="Calibri"/>
                <a:cs typeface="Calibri"/>
                <a:sym typeface="Calibri"/>
              </a:defRPr>
            </a:lvl6pPr>
            <a:lvl7pPr marL="0" marR="0" lvl="6" indent="0" algn="r" rtl="0">
              <a:spcBef>
                <a:spcPts val="0"/>
              </a:spcBef>
              <a:buNone/>
              <a:defRPr sz="1000" b="0" u="none">
                <a:solidFill>
                  <a:srgbClr val="000000"/>
                </a:solidFill>
                <a:latin typeface="Calibri"/>
                <a:ea typeface="Calibri"/>
                <a:cs typeface="Calibri"/>
                <a:sym typeface="Calibri"/>
              </a:defRPr>
            </a:lvl7pPr>
            <a:lvl8pPr marL="0" marR="0" lvl="7" indent="0" algn="r" rtl="0">
              <a:spcBef>
                <a:spcPts val="0"/>
              </a:spcBef>
              <a:buNone/>
              <a:defRPr sz="1000" b="0" u="none">
                <a:solidFill>
                  <a:srgbClr val="000000"/>
                </a:solidFill>
                <a:latin typeface="Calibri"/>
                <a:ea typeface="Calibri"/>
                <a:cs typeface="Calibri"/>
                <a:sym typeface="Calibri"/>
              </a:defRPr>
            </a:lvl8pPr>
            <a:lvl9pPr marL="0" marR="0" lvl="8" indent="0" algn="r" rtl="0">
              <a:spcBef>
                <a:spcPts val="0"/>
              </a:spcBef>
              <a:buNone/>
              <a:defRPr sz="1000" b="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0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7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0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08"/>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0"/>
              </a:spcBef>
              <a:spcAft>
                <a:spcPts val="0"/>
              </a:spcAft>
              <a:buClr>
                <a:schemeClr val="dk1"/>
              </a:buClr>
              <a:buSzPts val="1600"/>
              <a:buFont typeface="Merriweather Sans"/>
              <a:buChar char="-"/>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200"/>
              </a:spcBef>
              <a:spcAft>
                <a:spcPts val="0"/>
              </a:spcAft>
              <a:buClr>
                <a:schemeClr val="accent2"/>
              </a:buClr>
              <a:buSzPts val="1600"/>
              <a:buFont typeface="Arial"/>
              <a:buNone/>
              <a:defRPr sz="1600" b="1" i="0" u="none" strike="noStrike" cap="none">
                <a:solidFill>
                  <a:schemeClr val="accent2"/>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400"/>
              <a:buFont typeface="Arial"/>
              <a:buNone/>
              <a:defRPr sz="1400" b="0" i="1" u="none" strike="noStrike" cap="none">
                <a:solidFill>
                  <a:schemeClr val="dk1"/>
                </a:solidFill>
                <a:latin typeface="Georgia"/>
                <a:ea typeface="Georgia"/>
                <a:cs typeface="Georgia"/>
                <a:sym typeface="Georgia"/>
              </a:defRPr>
            </a:lvl4pPr>
            <a:lvl5pPr marL="2286000" marR="0" lvl="4" indent="-228600" algn="l" rtl="0">
              <a:lnSpc>
                <a:spcPct val="100000"/>
              </a:lnSpc>
              <a:spcBef>
                <a:spcPts val="1200"/>
              </a:spcBef>
              <a:spcAft>
                <a:spcPts val="0"/>
              </a:spcAft>
              <a:buClr>
                <a:schemeClr val="dk1"/>
              </a:buClr>
              <a:buSzPts val="1100"/>
              <a:buFont typeface="Arial"/>
              <a:buNone/>
              <a:defRPr sz="1100" b="0" i="1"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accent5"/>
              </a:buClr>
              <a:buSzPts val="1400"/>
              <a:buFont typeface="Georgia"/>
              <a:buNone/>
              <a:defRPr sz="1400" b="0" i="1" u="none" strike="noStrike" cap="none">
                <a:solidFill>
                  <a:schemeClr val="accent5"/>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08"/>
          <p:cNvSpPr/>
          <p:nvPr/>
        </p:nvSpPr>
        <p:spPr>
          <a:xfrm>
            <a:off x="0" y="0"/>
            <a:ext cx="27432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 </a:t>
            </a:r>
            <a:endParaRPr/>
          </a:p>
        </p:txBody>
      </p:sp>
      <p:cxnSp>
        <p:nvCxnSpPr>
          <p:cNvPr id="61" name="Google Shape;61;p108"/>
          <p:cNvCxnSpPr/>
          <p:nvPr/>
        </p:nvCxnSpPr>
        <p:spPr>
          <a:xfrm>
            <a:off x="662609" y="1276283"/>
            <a:ext cx="7852741" cy="0"/>
          </a:xfrm>
          <a:prstGeom prst="straightConnector1">
            <a:avLst/>
          </a:prstGeom>
          <a:noFill/>
          <a:ln w="12700" cap="flat" cmpd="sng">
            <a:solidFill>
              <a:schemeClr val="dk1"/>
            </a:solidFill>
            <a:prstDash val="solid"/>
            <a:miter lim="800000"/>
            <a:headEnd type="none" w="sm" len="sm"/>
            <a:tailEnd type="none" w="sm" len="sm"/>
          </a:ln>
        </p:spPr>
      </p:cxnSp>
      <p:cxnSp>
        <p:nvCxnSpPr>
          <p:cNvPr id="62" name="Google Shape;62;p108"/>
          <p:cNvCxnSpPr/>
          <p:nvPr/>
        </p:nvCxnSpPr>
        <p:spPr>
          <a:xfrm>
            <a:off x="662609" y="6400451"/>
            <a:ext cx="7852741"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13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2000"/>
              <a:buFont typeface="Oswald Light"/>
              <a:buNone/>
              <a:defRPr sz="2000" b="0" i="0" u="none" strike="noStrike" cap="none">
                <a:solidFill>
                  <a:schemeClr val="dk1"/>
                </a:solidFill>
                <a:latin typeface="Oswald Light"/>
                <a:ea typeface="Oswald Light"/>
                <a:cs typeface="Oswald Light"/>
                <a:sym typeface="Oswald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9" name="Google Shape;169;p132"/>
          <p:cNvSpPr txBox="1">
            <a:spLocks noGrp="1"/>
          </p:cNvSpPr>
          <p:nvPr>
            <p:ph type="body" idx="1"/>
          </p:nvPr>
        </p:nvSpPr>
        <p:spPr>
          <a:xfrm>
            <a:off x="662608" y="1578595"/>
            <a:ext cx="7852741" cy="4626943"/>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400"/>
              </a:spcBef>
              <a:spcAft>
                <a:spcPts val="0"/>
              </a:spcAft>
              <a:buClr>
                <a:schemeClr val="accent2"/>
              </a:buClr>
              <a:buSzPts val="900"/>
              <a:buFont typeface="Arial"/>
              <a:buNone/>
              <a:defRPr sz="1200" b="1" i="0" u="none" strike="noStrike" cap="none">
                <a:solidFill>
                  <a:schemeClr val="accent2"/>
                </a:solidFill>
                <a:latin typeface="Calibri"/>
                <a:ea typeface="Calibri"/>
                <a:cs typeface="Calibri"/>
                <a:sym typeface="Calibri"/>
              </a:defRPr>
            </a:lvl3pPr>
            <a:lvl4pPr marL="1828800" marR="0" lvl="3" indent="-228600" algn="l" rtl="0">
              <a:lnSpc>
                <a:spcPct val="100000"/>
              </a:lnSpc>
              <a:spcBef>
                <a:spcPts val="600"/>
              </a:spcBef>
              <a:spcAft>
                <a:spcPts val="0"/>
              </a:spcAft>
              <a:buClr>
                <a:schemeClr val="dk1"/>
              </a:buClr>
              <a:buSzPts val="825"/>
              <a:buFont typeface="Arial"/>
              <a:buNone/>
              <a:defRPr sz="1100" b="0" i="1" u="none" strike="noStrike" cap="none">
                <a:solidFill>
                  <a:schemeClr val="dk1"/>
                </a:solidFill>
                <a:latin typeface="Georgia"/>
                <a:ea typeface="Georgia"/>
                <a:cs typeface="Georgia"/>
                <a:sym typeface="Georgia"/>
              </a:defRPr>
            </a:lvl4pPr>
            <a:lvl5pPr marL="2286000" marR="0" lvl="4" indent="-228600" algn="l" rtl="0">
              <a:lnSpc>
                <a:spcPct val="100000"/>
              </a:lnSpc>
              <a:spcBef>
                <a:spcPts val="1200"/>
              </a:spcBef>
              <a:spcAft>
                <a:spcPts val="0"/>
              </a:spcAft>
              <a:buClr>
                <a:schemeClr val="dk1"/>
              </a:buClr>
              <a:buSzPts val="900"/>
              <a:buFont typeface="Arial"/>
              <a:buNone/>
              <a:defRPr sz="900" b="0" i="1" u="none" strike="noStrike" cap="none">
                <a:solidFill>
                  <a:schemeClr val="dk1"/>
                </a:solidFill>
                <a:latin typeface="Calibri"/>
                <a:ea typeface="Calibri"/>
                <a:cs typeface="Calibri"/>
                <a:sym typeface="Calibri"/>
              </a:defRPr>
            </a:lvl5pPr>
            <a:lvl6pPr marL="2743200" marR="0" lvl="5" indent="-228600" algn="l" rtl="0">
              <a:lnSpc>
                <a:spcPct val="100000"/>
              </a:lnSpc>
              <a:spcBef>
                <a:spcPts val="1200"/>
              </a:spcBef>
              <a:spcAft>
                <a:spcPts val="0"/>
              </a:spcAft>
              <a:buClr>
                <a:schemeClr val="accent2"/>
              </a:buClr>
              <a:buSzPts val="1100"/>
              <a:buFont typeface="Georgia"/>
              <a:buNone/>
              <a:defRPr sz="1100" b="0" i="1" u="none" strike="noStrike" cap="none">
                <a:solidFill>
                  <a:schemeClr val="accent2"/>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32"/>
          <p:cNvSpPr/>
          <p:nvPr/>
        </p:nvSpPr>
        <p:spPr>
          <a:xfrm>
            <a:off x="0" y="0"/>
            <a:ext cx="274320" cy="6857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 </a:t>
            </a:r>
            <a:endParaRPr/>
          </a:p>
        </p:txBody>
      </p:sp>
      <p:cxnSp>
        <p:nvCxnSpPr>
          <p:cNvPr id="171" name="Google Shape;171;p132"/>
          <p:cNvCxnSpPr/>
          <p:nvPr/>
        </p:nvCxnSpPr>
        <p:spPr>
          <a:xfrm>
            <a:off x="662609" y="1276283"/>
            <a:ext cx="7852741" cy="0"/>
          </a:xfrm>
          <a:prstGeom prst="straightConnector1">
            <a:avLst/>
          </a:prstGeom>
          <a:noFill/>
          <a:ln w="12700" cap="flat" cmpd="sng">
            <a:solidFill>
              <a:schemeClr val="dk1"/>
            </a:solidFill>
            <a:prstDash val="solid"/>
            <a:miter lim="800000"/>
            <a:headEnd type="none" w="sm" len="sm"/>
            <a:tailEnd type="none" w="sm" len="sm"/>
          </a:ln>
        </p:spPr>
      </p:cxnSp>
      <p:cxnSp>
        <p:nvCxnSpPr>
          <p:cNvPr id="172" name="Google Shape;172;p132"/>
          <p:cNvCxnSpPr/>
          <p:nvPr/>
        </p:nvCxnSpPr>
        <p:spPr>
          <a:xfrm>
            <a:off x="662609" y="6400451"/>
            <a:ext cx="7852741" cy="0"/>
          </a:xfrm>
          <a:prstGeom prst="straightConnector1">
            <a:avLst/>
          </a:prstGeom>
          <a:noFill/>
          <a:ln w="9525" cap="flat" cmpd="sng">
            <a:solidFill>
              <a:schemeClr val="dk1"/>
            </a:solidFill>
            <a:prstDash val="solid"/>
            <a:miter lim="800000"/>
            <a:headEnd type="none" w="sm" len="sm"/>
            <a:tailEnd type="none" w="sm" len="sm"/>
          </a:ln>
        </p:spPr>
      </p:cxnSp>
      <p:sp>
        <p:nvSpPr>
          <p:cNvPr id="173" name="Google Shape;173;p132"/>
          <p:cNvSpPr txBox="1">
            <a:spLocks noGrp="1"/>
          </p:cNvSpPr>
          <p:nvPr>
            <p:ph type="sldNum" idx="12"/>
          </p:nvPr>
        </p:nvSpPr>
        <p:spPr>
          <a:xfrm>
            <a:off x="8058149" y="6400800"/>
            <a:ext cx="4572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rgbClr val="000000"/>
                </a:solidFill>
                <a:latin typeface="Calibri"/>
                <a:ea typeface="Calibri"/>
                <a:cs typeface="Calibri"/>
                <a:sym typeface="Calibri"/>
              </a:defRPr>
            </a:lvl1pPr>
            <a:lvl2pPr marL="0" marR="0" lvl="1" indent="0" algn="r" rtl="0">
              <a:spcBef>
                <a:spcPts val="0"/>
              </a:spcBef>
              <a:buNone/>
              <a:defRPr sz="1000">
                <a:solidFill>
                  <a:srgbClr val="000000"/>
                </a:solidFill>
                <a:latin typeface="Calibri"/>
                <a:ea typeface="Calibri"/>
                <a:cs typeface="Calibri"/>
                <a:sym typeface="Calibri"/>
              </a:defRPr>
            </a:lvl2pPr>
            <a:lvl3pPr marL="0" marR="0" lvl="2" indent="0" algn="r" rtl="0">
              <a:spcBef>
                <a:spcPts val="0"/>
              </a:spcBef>
              <a:buNone/>
              <a:defRPr sz="1000">
                <a:solidFill>
                  <a:srgbClr val="000000"/>
                </a:solidFill>
                <a:latin typeface="Calibri"/>
                <a:ea typeface="Calibri"/>
                <a:cs typeface="Calibri"/>
                <a:sym typeface="Calibri"/>
              </a:defRPr>
            </a:lvl3pPr>
            <a:lvl4pPr marL="0" marR="0" lvl="3" indent="0" algn="r" rtl="0">
              <a:spcBef>
                <a:spcPts val="0"/>
              </a:spcBef>
              <a:buNone/>
              <a:defRPr sz="1000">
                <a:solidFill>
                  <a:srgbClr val="000000"/>
                </a:solidFill>
                <a:latin typeface="Calibri"/>
                <a:ea typeface="Calibri"/>
                <a:cs typeface="Calibri"/>
                <a:sym typeface="Calibri"/>
              </a:defRPr>
            </a:lvl4pPr>
            <a:lvl5pPr marL="0" marR="0" lvl="4" indent="0" algn="r" rtl="0">
              <a:spcBef>
                <a:spcPts val="0"/>
              </a:spcBef>
              <a:buNone/>
              <a:defRPr sz="1000">
                <a:solidFill>
                  <a:srgbClr val="000000"/>
                </a:solidFill>
                <a:latin typeface="Calibri"/>
                <a:ea typeface="Calibri"/>
                <a:cs typeface="Calibri"/>
                <a:sym typeface="Calibri"/>
              </a:defRPr>
            </a:lvl5pPr>
            <a:lvl6pPr marL="0" marR="0" lvl="5" indent="0" algn="r" rtl="0">
              <a:spcBef>
                <a:spcPts val="0"/>
              </a:spcBef>
              <a:buNone/>
              <a:defRPr sz="1000">
                <a:solidFill>
                  <a:srgbClr val="000000"/>
                </a:solidFill>
                <a:latin typeface="Calibri"/>
                <a:ea typeface="Calibri"/>
                <a:cs typeface="Calibri"/>
                <a:sym typeface="Calibri"/>
              </a:defRPr>
            </a:lvl6pPr>
            <a:lvl7pPr marL="0" marR="0" lvl="6" indent="0" algn="r" rtl="0">
              <a:spcBef>
                <a:spcPts val="0"/>
              </a:spcBef>
              <a:buNone/>
              <a:defRPr sz="1000">
                <a:solidFill>
                  <a:srgbClr val="000000"/>
                </a:solidFill>
                <a:latin typeface="Calibri"/>
                <a:ea typeface="Calibri"/>
                <a:cs typeface="Calibri"/>
                <a:sym typeface="Calibri"/>
              </a:defRPr>
            </a:lvl7pPr>
            <a:lvl8pPr marL="0" marR="0" lvl="7" indent="0" algn="r" rtl="0">
              <a:spcBef>
                <a:spcPts val="0"/>
              </a:spcBef>
              <a:buNone/>
              <a:defRPr sz="1000">
                <a:solidFill>
                  <a:srgbClr val="000000"/>
                </a:solidFill>
                <a:latin typeface="Calibri"/>
                <a:ea typeface="Calibri"/>
                <a:cs typeface="Calibri"/>
                <a:sym typeface="Calibri"/>
              </a:defRPr>
            </a:lvl8pPr>
            <a:lvl9pPr marL="0" marR="0" lvl="8" indent="0" algn="r" rtl="0">
              <a:spcBef>
                <a:spcPts val="0"/>
              </a:spcBef>
              <a:buNone/>
              <a:defRPr sz="100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13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700" i="1">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jpg"/><Relationship Id="rId4" Type="http://schemas.openxmlformats.org/officeDocument/2006/relationships/image" Target="../media/image165.png"/></Relationships>
</file>

<file path=ppt/slides/_rels/slide10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70.jpg"/><Relationship Id="rId4" Type="http://schemas.openxmlformats.org/officeDocument/2006/relationships/image" Target="../media/image169.jpg"/></Relationships>
</file>

<file path=ppt/slides/_rels/slide10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72.jp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8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jpg"/></Relationships>
</file>

<file path=ppt/slides/_rels/slide8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36.jpg"/></Relationships>
</file>

<file path=ppt/slides/_rels/slide8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38.jpg"/></Relationships>
</file>

<file path=ppt/slides/_rels/slide8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8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46.jpg"/><Relationship Id="rId4" Type="http://schemas.openxmlformats.org/officeDocument/2006/relationships/image" Target="../media/image145.jpg"/></Relationships>
</file>

<file path=ppt/slides/_rels/slide8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49.jpg"/></Relationships>
</file>

<file path=ppt/slides/_rels/slide9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9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98.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oleObject" Target="../embeddings/oleObject1.bin"/></Relationships>
</file>

<file path=ppt/slides/_rels/slide99.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62.jpg"/><Relationship Id="rId4" Type="http://schemas.openxmlformats.org/officeDocument/2006/relationships/image" Target="../media/image1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
          <p:cNvSpPr txBox="1">
            <a:spLocks noGrp="1"/>
          </p:cNvSpPr>
          <p:nvPr>
            <p:ph type="body" idx="3"/>
          </p:nvPr>
        </p:nvSpPr>
        <p:spPr>
          <a:xfrm>
            <a:off x="5035101" y="5582836"/>
            <a:ext cx="3757613" cy="346075"/>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chemeClr val="lt1"/>
              </a:buClr>
              <a:buSzPts val="1400"/>
              <a:buNone/>
            </a:pPr>
            <a:r>
              <a:rPr lang="en-US" sz="1400">
                <a:solidFill>
                  <a:schemeClr val="lt1"/>
                </a:solidFill>
                <a:latin typeface="Calibri"/>
                <a:ea typeface="Calibri"/>
                <a:cs typeface="Calibri"/>
                <a:sym typeface="Calibri"/>
              </a:rPr>
              <a:t>ADD PRESENTER NAME</a:t>
            </a:r>
            <a:endParaRPr/>
          </a:p>
          <a:p>
            <a:pPr marL="0" lvl="0" indent="0" algn="r" rtl="0">
              <a:lnSpc>
                <a:spcPct val="100000"/>
              </a:lnSpc>
              <a:spcBef>
                <a:spcPts val="600"/>
              </a:spcBef>
              <a:spcAft>
                <a:spcPts val="0"/>
              </a:spcAft>
              <a:buClr>
                <a:schemeClr val="lt1"/>
              </a:buClr>
              <a:buSzPts val="1400"/>
              <a:buNone/>
            </a:pPr>
            <a:r>
              <a:rPr lang="en-US" sz="1400">
                <a:solidFill>
                  <a:schemeClr val="lt1"/>
                </a:solidFill>
                <a:latin typeface="Calibri"/>
                <a:ea typeface="Calibri"/>
                <a:cs typeface="Calibri"/>
                <a:sym typeface="Calibri"/>
              </a:rPr>
              <a:t>ADD DATE</a:t>
            </a:r>
            <a:endParaRPr/>
          </a:p>
        </p:txBody>
      </p:sp>
      <p:sp>
        <p:nvSpPr>
          <p:cNvPr id="242" name="Google Shape;242;p1"/>
          <p:cNvSpPr txBox="1">
            <a:spLocks noGrp="1"/>
          </p:cNvSpPr>
          <p:nvPr>
            <p:ph type="ctrTitle"/>
          </p:nvPr>
        </p:nvSpPr>
        <p:spPr>
          <a:xfrm>
            <a:off x="3529414" y="1127609"/>
            <a:ext cx="5420300" cy="2842811"/>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2800"/>
              <a:buFont typeface="Oswald"/>
              <a:buNone/>
            </a:pPr>
            <a:r>
              <a:rPr lang="en-US" sz="2800" b="1" dirty="0">
                <a:solidFill>
                  <a:schemeClr val="lt1"/>
                </a:solidFill>
              </a:rPr>
              <a:t>OUR ICBM LEGACY</a:t>
            </a:r>
            <a:br>
              <a:rPr lang="en-US" sz="2800" b="1" dirty="0">
                <a:solidFill>
                  <a:schemeClr val="lt1"/>
                </a:solidFill>
              </a:rPr>
            </a:br>
            <a:br>
              <a:rPr lang="en-US" sz="2800" b="1" dirty="0">
                <a:solidFill>
                  <a:schemeClr val="lt1"/>
                </a:solidFill>
              </a:rPr>
            </a:br>
            <a:r>
              <a:rPr lang="en-US" sz="2800" b="1" dirty="0">
                <a:solidFill>
                  <a:schemeClr val="lt1"/>
                </a:solidFill>
              </a:rPr>
              <a:t>ATLAS TO SENTINEL</a:t>
            </a:r>
            <a:br>
              <a:rPr lang="en-US" sz="2800" b="1" dirty="0">
                <a:solidFill>
                  <a:schemeClr val="lt1"/>
                </a:solidFill>
              </a:rPr>
            </a:br>
            <a:br>
              <a:rPr lang="en-US" sz="2800" b="1" dirty="0">
                <a:solidFill>
                  <a:schemeClr val="lt1"/>
                </a:solidFill>
              </a:rPr>
            </a:br>
            <a:r>
              <a:rPr lang="en-US" sz="2800" b="1" dirty="0">
                <a:solidFill>
                  <a:srgbClr val="FF0000"/>
                </a:solidFill>
              </a:rPr>
              <a:t>VERSION 5.0</a:t>
            </a:r>
            <a:endParaRPr sz="1600" i="1" dirty="0">
              <a:solidFill>
                <a:srgbClr val="FF0000"/>
              </a:solidFill>
            </a:endParaRPr>
          </a:p>
        </p:txBody>
      </p:sp>
      <p:sp>
        <p:nvSpPr>
          <p:cNvPr id="243" name="Google Shape;243;p1"/>
          <p:cNvSpPr/>
          <p:nvPr/>
        </p:nvSpPr>
        <p:spPr>
          <a:xfrm>
            <a:off x="565700" y="6435500"/>
            <a:ext cx="20943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chemeClr val="lt1"/>
                </a:solidFill>
                <a:latin typeface="Calibri"/>
                <a:ea typeface="Calibri"/>
                <a:cs typeface="Calibri"/>
                <a:sym typeface="Calibri"/>
              </a:rPr>
              <a:t>PK, MM III, and MM IB at F. E. Warren AFB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F.E. WARREN AFB, WY</a:t>
            </a:r>
            <a:endParaRPr/>
          </a:p>
        </p:txBody>
      </p:sp>
      <p:sp>
        <p:nvSpPr>
          <p:cNvPr id="372" name="Google Shape;372;p1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73" name="Google Shape;373;p10"/>
          <p:cNvPicPr preferRelativeResize="0">
            <a:picLocks noGrp="1"/>
          </p:cNvPicPr>
          <p:nvPr>
            <p:ph type="body" idx="1"/>
          </p:nvPr>
        </p:nvPicPr>
        <p:blipFill rotWithShape="1">
          <a:blip r:embed="rId3">
            <a:alphaModFix/>
          </a:blip>
          <a:srcRect/>
          <a:stretch/>
        </p:blipFill>
        <p:spPr>
          <a:xfrm>
            <a:off x="7307347" y="1324971"/>
            <a:ext cx="856200" cy="1340400"/>
          </a:xfrm>
          <a:prstGeom prst="rect">
            <a:avLst/>
          </a:prstGeom>
          <a:noFill/>
          <a:ln>
            <a:noFill/>
          </a:ln>
        </p:spPr>
      </p:pic>
      <p:pic>
        <p:nvPicPr>
          <p:cNvPr id="374" name="Google Shape;374;p10" descr="Warren_AFB_Atlas_Missile_Sites.png"/>
          <p:cNvPicPr preferRelativeResize="0"/>
          <p:nvPr/>
        </p:nvPicPr>
        <p:blipFill rotWithShape="1">
          <a:blip r:embed="rId4">
            <a:alphaModFix/>
          </a:blip>
          <a:srcRect/>
          <a:stretch/>
        </p:blipFill>
        <p:spPr>
          <a:xfrm>
            <a:off x="662606" y="1938420"/>
            <a:ext cx="5795368" cy="3957053"/>
          </a:xfrm>
          <a:prstGeom prst="rect">
            <a:avLst/>
          </a:prstGeom>
          <a:noFill/>
          <a:ln>
            <a:noFill/>
          </a:ln>
        </p:spPr>
      </p:pic>
      <p:pic>
        <p:nvPicPr>
          <p:cNvPr id="375" name="Google Shape;375;p10" descr="565SMS.jpg"/>
          <p:cNvPicPr preferRelativeResize="0"/>
          <p:nvPr/>
        </p:nvPicPr>
        <p:blipFill rotWithShape="1">
          <a:blip r:embed="rId5">
            <a:alphaModFix/>
          </a:blip>
          <a:srcRect/>
          <a:stretch/>
        </p:blipFill>
        <p:spPr>
          <a:xfrm>
            <a:off x="7204831" y="3743586"/>
            <a:ext cx="1061236" cy="1354473"/>
          </a:xfrm>
          <a:prstGeom prst="rect">
            <a:avLst/>
          </a:prstGeom>
          <a:noFill/>
          <a:ln>
            <a:noFill/>
          </a:ln>
        </p:spPr>
      </p:pic>
      <p:sp>
        <p:nvSpPr>
          <p:cNvPr id="376" name="Google Shape;376;p10"/>
          <p:cNvSpPr/>
          <p:nvPr/>
        </p:nvSpPr>
        <p:spPr>
          <a:xfrm>
            <a:off x="6570208" y="2665374"/>
            <a:ext cx="2483966" cy="1554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564</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Three missiles per complex with two complexes in the squadron (3x2) clustered around a central guidance control facility. The squadron was on-alert from 1960 to 1964.</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sp>
        <p:nvSpPr>
          <p:cNvPr id="377" name="Google Shape;377;p10"/>
          <p:cNvSpPr/>
          <p:nvPr/>
        </p:nvSpPr>
        <p:spPr>
          <a:xfrm>
            <a:off x="6490005" y="5007337"/>
            <a:ext cx="2483966" cy="15081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565</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Three missiles and one Launch Control Center per complex with three complexes in the squadron (3x3) dispersed away from each other. The squadron was on-alert from 1960 to 1964.</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0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PEACEKEEPER</a:t>
            </a:r>
            <a:endParaRPr/>
          </a:p>
        </p:txBody>
      </p:sp>
      <p:sp>
        <p:nvSpPr>
          <p:cNvPr id="1364" name="Google Shape;1364;p100"/>
          <p:cNvSpPr txBox="1">
            <a:spLocks noGrp="1"/>
          </p:cNvSpPr>
          <p:nvPr>
            <p:ph type="body" idx="1"/>
          </p:nvPr>
        </p:nvSpPr>
        <p:spPr>
          <a:xfrm>
            <a:off x="662609" y="1451549"/>
            <a:ext cx="7309156" cy="4753989"/>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b="1"/>
              <a:t>Missile Designation: </a:t>
            </a:r>
            <a:r>
              <a:rPr lang="en-US" sz="1200"/>
              <a:t>LGM-118A</a:t>
            </a:r>
            <a:endParaRPr sz="1200"/>
          </a:p>
          <a:p>
            <a:pPr marL="285750" lvl="0" indent="-285750" algn="l" rtl="0">
              <a:lnSpc>
                <a:spcPct val="100000"/>
              </a:lnSpc>
              <a:spcBef>
                <a:spcPts val="600"/>
              </a:spcBef>
              <a:spcAft>
                <a:spcPts val="0"/>
              </a:spcAft>
              <a:buClr>
                <a:schemeClr val="dk1"/>
              </a:buClr>
              <a:buSzPts val="1200"/>
              <a:buChar char="•"/>
            </a:pPr>
            <a:r>
              <a:rPr lang="en-US" sz="1200" b="1"/>
              <a:t>Fuel: </a:t>
            </a:r>
            <a:r>
              <a:rPr lang="en-US" sz="1200"/>
              <a:t>Solid propellant in rocket boosters/liquid propellant in post-boost control system</a:t>
            </a:r>
            <a:endParaRPr/>
          </a:p>
          <a:p>
            <a:pPr marL="285750" lvl="0" indent="-285750" algn="l" rtl="0">
              <a:lnSpc>
                <a:spcPct val="100000"/>
              </a:lnSpc>
              <a:spcBef>
                <a:spcPts val="600"/>
              </a:spcBef>
              <a:spcAft>
                <a:spcPts val="0"/>
              </a:spcAft>
              <a:buClr>
                <a:schemeClr val="dk1"/>
              </a:buClr>
              <a:buSzPts val="1200"/>
              <a:buChar char="•"/>
            </a:pPr>
            <a:r>
              <a:rPr lang="en-US" sz="1200" b="1"/>
              <a:t>Warhead: </a:t>
            </a:r>
            <a:r>
              <a:rPr lang="en-US" sz="1200"/>
              <a:t>Ten Mk-21 </a:t>
            </a:r>
            <a:endParaRPr/>
          </a:p>
          <a:p>
            <a:pPr marL="285750" lvl="0" indent="-285750" algn="l" rtl="0">
              <a:lnSpc>
                <a:spcPct val="100000"/>
              </a:lnSpc>
              <a:spcBef>
                <a:spcPts val="600"/>
              </a:spcBef>
              <a:spcAft>
                <a:spcPts val="0"/>
              </a:spcAft>
              <a:buClr>
                <a:schemeClr val="dk1"/>
              </a:buClr>
              <a:buSzPts val="1200"/>
              <a:buChar char="•"/>
            </a:pPr>
            <a:r>
              <a:rPr lang="en-US" sz="1200" b="1"/>
              <a:t>Guidance: </a:t>
            </a:r>
            <a:r>
              <a:rPr lang="en-US" sz="1200"/>
              <a:t>All-Inertial</a:t>
            </a:r>
            <a:endParaRPr sz="1200"/>
          </a:p>
          <a:p>
            <a:pPr marL="285750" lvl="0" indent="-285750" algn="l" rtl="0">
              <a:lnSpc>
                <a:spcPct val="100000"/>
              </a:lnSpc>
              <a:spcBef>
                <a:spcPts val="600"/>
              </a:spcBef>
              <a:spcAft>
                <a:spcPts val="0"/>
              </a:spcAft>
              <a:buClr>
                <a:srgbClr val="000000"/>
              </a:buClr>
              <a:buSzPts val="1200"/>
              <a:buChar char="•"/>
            </a:pPr>
            <a:r>
              <a:rPr lang="en-US" sz="1200" b="1">
                <a:solidFill>
                  <a:srgbClr val="000000"/>
                </a:solidFill>
              </a:rPr>
              <a:t>Deployment: </a:t>
            </a:r>
            <a:r>
              <a:rPr lang="en-US" sz="1200">
                <a:solidFill>
                  <a:srgbClr val="000000"/>
                </a:solidFill>
              </a:rPr>
              <a:t>50 </a:t>
            </a:r>
            <a:r>
              <a:rPr lang="en-US" sz="1200"/>
              <a:t>Launch Facilities and five Launch Control Centers per squadron that were hardened and dispersed 3-5 miles from each other and interconnected via underground cables. </a:t>
            </a:r>
            <a:endParaRPr sz="1200"/>
          </a:p>
          <a:p>
            <a:pPr marL="285750" lvl="0" indent="-285750" algn="l" rtl="0">
              <a:lnSpc>
                <a:spcPct val="100000"/>
              </a:lnSpc>
              <a:spcBef>
                <a:spcPts val="600"/>
              </a:spcBef>
              <a:spcAft>
                <a:spcPts val="0"/>
              </a:spcAft>
              <a:buClr>
                <a:srgbClr val="000000"/>
              </a:buClr>
              <a:buSzPts val="1200"/>
              <a:buChar char="•"/>
            </a:pPr>
            <a:r>
              <a:rPr lang="en-US" sz="1200" b="1">
                <a:solidFill>
                  <a:srgbClr val="000000"/>
                </a:solidFill>
              </a:rPr>
              <a:t>Site Plan: </a:t>
            </a:r>
            <a:r>
              <a:rPr lang="en-US" sz="1200">
                <a:solidFill>
                  <a:srgbClr val="000000"/>
                </a:solidFill>
              </a:rPr>
              <a:t>One missile per Launch Facility. The Launch Control Center was supported by an above ground Launch Control Facility (later Missile Alert Facility) with critical support equipment located below ground in the Launch Control Equipment Building. </a:t>
            </a:r>
            <a:endParaRPr/>
          </a:p>
          <a:p>
            <a:pPr marL="285750" lvl="0" indent="-285750" algn="l" rtl="0">
              <a:lnSpc>
                <a:spcPct val="100000"/>
              </a:lnSpc>
              <a:spcBef>
                <a:spcPts val="600"/>
              </a:spcBef>
              <a:spcAft>
                <a:spcPts val="0"/>
              </a:spcAft>
              <a:buClr>
                <a:schemeClr val="dk1"/>
              </a:buClr>
              <a:buSzPts val="1200"/>
              <a:buChar char="•"/>
            </a:pPr>
            <a:r>
              <a:rPr lang="en-US" sz="1200" b="1"/>
              <a:t>Launch Mode: </a:t>
            </a:r>
            <a:r>
              <a:rPr lang="en-US" sz="1200"/>
              <a:t>Cold Launch; gas ejected from silo prior to first stage ignition.</a:t>
            </a:r>
            <a:endParaRPr/>
          </a:p>
          <a:p>
            <a:pPr marL="285750" lvl="0" indent="-285750" algn="l" rtl="0">
              <a:lnSpc>
                <a:spcPct val="100000"/>
              </a:lnSpc>
              <a:spcBef>
                <a:spcPts val="600"/>
              </a:spcBef>
              <a:spcAft>
                <a:spcPts val="0"/>
              </a:spcAft>
              <a:buClr>
                <a:schemeClr val="dk1"/>
              </a:buClr>
              <a:buSzPts val="1200"/>
              <a:buChar char="•"/>
            </a:pPr>
            <a:r>
              <a:rPr lang="en-US" sz="1200" b="1"/>
              <a:t>Command &amp; Control: </a:t>
            </a:r>
            <a:r>
              <a:rPr lang="en-US" sz="1200"/>
              <a:t>Primary: ground Missile Combat Crews, Backup: airborne Missile Combat Crews</a:t>
            </a:r>
            <a:endParaRPr sz="1200"/>
          </a:p>
          <a:p>
            <a:pPr marL="285750" lvl="0" indent="-285750" algn="l" rtl="0">
              <a:lnSpc>
                <a:spcPct val="100000"/>
              </a:lnSpc>
              <a:spcBef>
                <a:spcPts val="600"/>
              </a:spcBef>
              <a:spcAft>
                <a:spcPts val="0"/>
              </a:spcAft>
              <a:buClr>
                <a:schemeClr val="dk1"/>
              </a:buClr>
              <a:buSzPts val="1200"/>
              <a:buChar char="•"/>
            </a:pPr>
            <a:r>
              <a:rPr lang="en-US" sz="1200" b="1"/>
              <a:t>Crew Size: </a:t>
            </a:r>
            <a:r>
              <a:rPr lang="en-US" sz="1200"/>
              <a:t>Two; Missile Combat Crew Commander and Deputy Missile Combat Crew Commander</a:t>
            </a:r>
            <a:endParaRPr/>
          </a:p>
          <a:p>
            <a:pPr marL="285750" lvl="0" indent="-285750" algn="l" rtl="0">
              <a:lnSpc>
                <a:spcPct val="100000"/>
              </a:lnSpc>
              <a:spcBef>
                <a:spcPts val="600"/>
              </a:spcBef>
              <a:spcAft>
                <a:spcPts val="0"/>
              </a:spcAft>
              <a:buClr>
                <a:schemeClr val="dk1"/>
              </a:buClr>
              <a:buSzPts val="1200"/>
              <a:buChar char="•"/>
            </a:pPr>
            <a:r>
              <a:rPr lang="en-US" sz="1200" b="1"/>
              <a:t>Interesting Facts: </a:t>
            </a:r>
            <a:r>
              <a:rPr lang="en-US" sz="1200"/>
              <a:t>The Peacekeeper system was installed into a converted Minuteman squadron (originally Minuteman I and then Minuteman III), so most of the ground equipment was the same as Minuteman, with various upgrades at both the Launch Control Center and Launch Facility to support the newer, more capable, and larger missile.</a:t>
            </a:r>
            <a:endParaRPr sz="1200" b="1"/>
          </a:p>
          <a:p>
            <a:pPr marL="0" lvl="0" indent="0" algn="l" rtl="0">
              <a:lnSpc>
                <a:spcPct val="100000"/>
              </a:lnSpc>
              <a:spcBef>
                <a:spcPts val="600"/>
              </a:spcBef>
              <a:spcAft>
                <a:spcPts val="0"/>
              </a:spcAft>
              <a:buClr>
                <a:schemeClr val="dk1"/>
              </a:buClr>
              <a:buSzPts val="1200"/>
              <a:buNone/>
            </a:pPr>
            <a:endParaRPr sz="1200"/>
          </a:p>
          <a:p>
            <a:pPr marL="285750" lvl="0" indent="-209550" algn="l" rtl="0">
              <a:lnSpc>
                <a:spcPct val="100000"/>
              </a:lnSpc>
              <a:spcBef>
                <a:spcPts val="600"/>
              </a:spcBef>
              <a:spcAft>
                <a:spcPts val="0"/>
              </a:spcAft>
              <a:buClr>
                <a:schemeClr val="dk1"/>
              </a:buClr>
              <a:buSzPts val="1200"/>
              <a:buNone/>
            </a:pPr>
            <a:endParaRPr sz="1200"/>
          </a:p>
          <a:p>
            <a:pPr marL="285750" lvl="0" indent="-285750" algn="l" rtl="0">
              <a:lnSpc>
                <a:spcPct val="100000"/>
              </a:lnSpc>
              <a:spcBef>
                <a:spcPts val="600"/>
              </a:spcBef>
              <a:spcAft>
                <a:spcPts val="0"/>
              </a:spcAft>
              <a:buClr>
                <a:schemeClr val="dk1"/>
              </a:buClr>
              <a:buSzPts val="1200"/>
              <a:buChar char="•"/>
            </a:pPr>
            <a:r>
              <a:rPr lang="en-US" sz="1200"/>
              <a:t>F. E. Warren AFB		1986-2005		400 SMS/MS</a:t>
            </a:r>
            <a:endParaRPr sz="1200"/>
          </a:p>
          <a:p>
            <a:pPr marL="0" lvl="0" indent="0" algn="l" rtl="0">
              <a:lnSpc>
                <a:spcPct val="100000"/>
              </a:lnSpc>
              <a:spcBef>
                <a:spcPts val="600"/>
              </a:spcBef>
              <a:spcAft>
                <a:spcPts val="0"/>
              </a:spcAft>
              <a:buClr>
                <a:schemeClr val="dk1"/>
              </a:buClr>
              <a:buSzPts val="1400"/>
              <a:buNone/>
            </a:pPr>
            <a:endParaRPr sz="1400"/>
          </a:p>
        </p:txBody>
      </p:sp>
      <p:sp>
        <p:nvSpPr>
          <p:cNvPr id="1365" name="Google Shape;1365;p10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366" name="Google Shape;1366;p100" descr="PK missile.png"/>
          <p:cNvPicPr preferRelativeResize="0"/>
          <p:nvPr/>
        </p:nvPicPr>
        <p:blipFill rotWithShape="1">
          <a:blip r:embed="rId3">
            <a:alphaModFix/>
          </a:blip>
          <a:srcRect l="34536" r="37243" b="5688"/>
          <a:stretch/>
        </p:blipFill>
        <p:spPr>
          <a:xfrm>
            <a:off x="8060102" y="1372167"/>
            <a:ext cx="715116" cy="491408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0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PEACEKEEPER DEPLOYED LOCATION</a:t>
            </a:r>
            <a:endParaRPr/>
          </a:p>
        </p:txBody>
      </p:sp>
      <p:sp>
        <p:nvSpPr>
          <p:cNvPr id="1372" name="Google Shape;1372;p10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373" name="Google Shape;1373;p101"/>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1374" name="Google Shape;1374;p101"/>
          <p:cNvSpPr txBox="1"/>
          <p:nvPr/>
        </p:nvSpPr>
        <p:spPr>
          <a:xfrm>
            <a:off x="2844389" y="3078490"/>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endParaRPr/>
          </a:p>
        </p:txBody>
      </p:sp>
      <p:sp>
        <p:nvSpPr>
          <p:cNvPr id="1375" name="Google Shape;1375;p101"/>
          <p:cNvSpPr/>
          <p:nvPr/>
        </p:nvSpPr>
        <p:spPr>
          <a:xfrm>
            <a:off x="3602567" y="3269095"/>
            <a:ext cx="76200" cy="76200"/>
          </a:xfrm>
          <a:prstGeom prst="flowChartConnector">
            <a:avLst/>
          </a:prstGeom>
          <a:solidFill>
            <a:schemeClr val="dk1"/>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0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PEACEKEEPER</a:t>
            </a:r>
            <a:endParaRPr/>
          </a:p>
        </p:txBody>
      </p:sp>
      <p:sp>
        <p:nvSpPr>
          <p:cNvPr id="1381" name="Google Shape;1381;p10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382" name="Google Shape;1382;p102"/>
          <p:cNvPicPr preferRelativeResize="0">
            <a:picLocks noGrp="1"/>
          </p:cNvPicPr>
          <p:nvPr>
            <p:ph type="body" idx="1"/>
          </p:nvPr>
        </p:nvPicPr>
        <p:blipFill rotWithShape="1">
          <a:blip r:embed="rId3">
            <a:alphaModFix/>
          </a:blip>
          <a:srcRect b="-3282"/>
          <a:stretch/>
        </p:blipFill>
        <p:spPr>
          <a:xfrm>
            <a:off x="662607" y="1483893"/>
            <a:ext cx="3695497" cy="5014993"/>
          </a:xfrm>
          <a:prstGeom prst="rect">
            <a:avLst/>
          </a:prstGeom>
          <a:noFill/>
          <a:ln>
            <a:noFill/>
          </a:ln>
        </p:spPr>
      </p:pic>
      <p:pic>
        <p:nvPicPr>
          <p:cNvPr id="1383" name="Google Shape;1383;p102" descr="Screen Shot 2022-07-11 at 11.39.00 PM.png"/>
          <p:cNvPicPr preferRelativeResize="0"/>
          <p:nvPr/>
        </p:nvPicPr>
        <p:blipFill rotWithShape="1">
          <a:blip r:embed="rId4">
            <a:alphaModFix/>
          </a:blip>
          <a:srcRect/>
          <a:stretch/>
        </p:blipFill>
        <p:spPr>
          <a:xfrm>
            <a:off x="5617892" y="3464052"/>
            <a:ext cx="1805096" cy="1653182"/>
          </a:xfrm>
          <a:prstGeom prst="rect">
            <a:avLst/>
          </a:prstGeom>
          <a:noFill/>
          <a:ln>
            <a:noFill/>
          </a:ln>
        </p:spPr>
      </p:pic>
      <p:pic>
        <p:nvPicPr>
          <p:cNvPr id="1384" name="Google Shape;1384;p102" descr="400thmissielsquadron.jpg"/>
          <p:cNvPicPr preferRelativeResize="0"/>
          <p:nvPr/>
        </p:nvPicPr>
        <p:blipFill rotWithShape="1">
          <a:blip r:embed="rId5">
            <a:alphaModFix/>
          </a:blip>
          <a:srcRect/>
          <a:stretch/>
        </p:blipFill>
        <p:spPr>
          <a:xfrm>
            <a:off x="6631251" y="1428574"/>
            <a:ext cx="1884098" cy="1620324"/>
          </a:xfrm>
          <a:prstGeom prst="rect">
            <a:avLst/>
          </a:prstGeom>
          <a:noFill/>
          <a:ln>
            <a:noFill/>
          </a:ln>
        </p:spPr>
      </p:pic>
      <p:sp>
        <p:nvSpPr>
          <p:cNvPr id="1385" name="Google Shape;1385;p102"/>
          <p:cNvSpPr/>
          <p:nvPr/>
        </p:nvSpPr>
        <p:spPr>
          <a:xfrm>
            <a:off x="4492592" y="3017827"/>
            <a:ext cx="202784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patch circa 1980s.</a:t>
            </a:r>
            <a:endParaRPr sz="1100">
              <a:solidFill>
                <a:schemeClr val="dk1"/>
              </a:solidFill>
              <a:latin typeface="Calibri"/>
              <a:ea typeface="Calibri"/>
              <a:cs typeface="Calibri"/>
              <a:sym typeface="Calibri"/>
            </a:endParaRPr>
          </a:p>
        </p:txBody>
      </p:sp>
      <p:sp>
        <p:nvSpPr>
          <p:cNvPr id="1386" name="Google Shape;1386;p102"/>
          <p:cNvSpPr/>
          <p:nvPr/>
        </p:nvSpPr>
        <p:spPr>
          <a:xfrm>
            <a:off x="6609922" y="3048898"/>
            <a:ext cx="202784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MS patch circa 1990s.</a:t>
            </a:r>
            <a:endParaRPr sz="1100">
              <a:solidFill>
                <a:schemeClr val="dk1"/>
              </a:solidFill>
              <a:latin typeface="Calibri"/>
              <a:ea typeface="Calibri"/>
              <a:cs typeface="Calibri"/>
              <a:sym typeface="Calibri"/>
            </a:endParaRPr>
          </a:p>
        </p:txBody>
      </p:sp>
      <p:sp>
        <p:nvSpPr>
          <p:cNvPr id="1387" name="Google Shape;1387;p102"/>
          <p:cNvSpPr/>
          <p:nvPr/>
        </p:nvSpPr>
        <p:spPr>
          <a:xfrm>
            <a:off x="5407834" y="5117234"/>
            <a:ext cx="244683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MS patch circa 1990s/2000s.</a:t>
            </a:r>
            <a:endParaRPr sz="1100">
              <a:solidFill>
                <a:schemeClr val="dk1"/>
              </a:solidFill>
              <a:latin typeface="Calibri"/>
              <a:ea typeface="Calibri"/>
              <a:cs typeface="Calibri"/>
              <a:sym typeface="Calibri"/>
            </a:endParaRPr>
          </a:p>
        </p:txBody>
      </p:sp>
      <p:sp>
        <p:nvSpPr>
          <p:cNvPr id="1388" name="Google Shape;1388;p102"/>
          <p:cNvSpPr/>
          <p:nvPr/>
        </p:nvSpPr>
        <p:spPr>
          <a:xfrm>
            <a:off x="4389147" y="5592623"/>
            <a:ext cx="43833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The 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SMS/MS emblem changed over the years. It originally started out as a modified version of the 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emblem used during its Minuteman days. It finally ended up using a modified emblem and colors used by the squadron during World War.</a:t>
            </a:r>
            <a:endParaRPr sz="1100">
              <a:solidFill>
                <a:schemeClr val="dk1"/>
              </a:solidFill>
              <a:latin typeface="Calibri"/>
              <a:ea typeface="Calibri"/>
              <a:cs typeface="Calibri"/>
              <a:sym typeface="Calibri"/>
            </a:endParaRPr>
          </a:p>
        </p:txBody>
      </p:sp>
      <p:pic>
        <p:nvPicPr>
          <p:cNvPr id="1389" name="Google Shape;1389;p102"/>
          <p:cNvPicPr preferRelativeResize="0"/>
          <p:nvPr/>
        </p:nvPicPr>
        <p:blipFill rotWithShape="1">
          <a:blip r:embed="rId6">
            <a:alphaModFix/>
          </a:blip>
          <a:srcRect l="7329" r="2170"/>
          <a:stretch/>
        </p:blipFill>
        <p:spPr>
          <a:xfrm>
            <a:off x="4688856" y="1428574"/>
            <a:ext cx="1600763" cy="158925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0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PEACEKEEPER</a:t>
            </a:r>
            <a:endParaRPr/>
          </a:p>
        </p:txBody>
      </p:sp>
      <p:sp>
        <p:nvSpPr>
          <p:cNvPr id="1395" name="Google Shape;1395;p10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396" name="Google Shape;1396;p103"/>
          <p:cNvSpPr/>
          <p:nvPr/>
        </p:nvSpPr>
        <p:spPr>
          <a:xfrm>
            <a:off x="4916024" y="4137784"/>
            <a:ext cx="3948107" cy="1754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As one can see, the LCC and consoles used by Peacekeeper missileers were identical to those used by Wing I thru V missileers. This is because the 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was originally a Minuteman I and then Minuteman III squadron. Between 1986 and 1988, the 400</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was converted from Minuteman III to Peacekeeper. Although the same facilities and most of the same equipment was reused, there were some slight modifications and new equipment installed to support to Peacekeeper weapon system.</a:t>
            </a:r>
            <a:endParaRPr sz="1100">
              <a:solidFill>
                <a:schemeClr val="dk1"/>
              </a:solidFill>
              <a:latin typeface="Calibri"/>
              <a:ea typeface="Calibri"/>
              <a:cs typeface="Calibri"/>
              <a:sym typeface="Calibri"/>
            </a:endParaRPr>
          </a:p>
        </p:txBody>
      </p:sp>
      <p:pic>
        <p:nvPicPr>
          <p:cNvPr id="1397" name="Google Shape;1397;p103" descr="400th SMS PK crew.jpg"/>
          <p:cNvPicPr preferRelativeResize="0"/>
          <p:nvPr/>
        </p:nvPicPr>
        <p:blipFill rotWithShape="1">
          <a:blip r:embed="rId3">
            <a:alphaModFix/>
          </a:blip>
          <a:srcRect/>
          <a:stretch/>
        </p:blipFill>
        <p:spPr>
          <a:xfrm>
            <a:off x="662612" y="3858245"/>
            <a:ext cx="4043340" cy="2496404"/>
          </a:xfrm>
          <a:prstGeom prst="rect">
            <a:avLst/>
          </a:prstGeom>
          <a:noFill/>
          <a:ln>
            <a:noFill/>
          </a:ln>
        </p:spPr>
      </p:pic>
      <p:pic>
        <p:nvPicPr>
          <p:cNvPr id="1398" name="Google Shape;1398;p103" descr="PK crew.jpg"/>
          <p:cNvPicPr preferRelativeResize="0"/>
          <p:nvPr/>
        </p:nvPicPr>
        <p:blipFill rotWithShape="1">
          <a:blip r:embed="rId4">
            <a:alphaModFix/>
          </a:blip>
          <a:srcRect/>
          <a:stretch/>
        </p:blipFill>
        <p:spPr>
          <a:xfrm>
            <a:off x="662608" y="1361841"/>
            <a:ext cx="4043344" cy="2318386"/>
          </a:xfrm>
          <a:prstGeom prst="rect">
            <a:avLst/>
          </a:prstGeom>
          <a:noFill/>
          <a:ln>
            <a:noFill/>
          </a:ln>
        </p:spPr>
      </p:pic>
      <p:pic>
        <p:nvPicPr>
          <p:cNvPr id="1399" name="Google Shape;1399;p103" descr="DF-ST-98-01083.jpg"/>
          <p:cNvPicPr preferRelativeResize="0"/>
          <p:nvPr/>
        </p:nvPicPr>
        <p:blipFill rotWithShape="1">
          <a:blip r:embed="rId5">
            <a:alphaModFix/>
          </a:blip>
          <a:srcRect/>
          <a:stretch/>
        </p:blipFill>
        <p:spPr>
          <a:xfrm>
            <a:off x="4916024" y="1361841"/>
            <a:ext cx="3884616" cy="2496404"/>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0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PEACEKEEPER</a:t>
            </a:r>
            <a:endParaRPr/>
          </a:p>
        </p:txBody>
      </p:sp>
      <p:pic>
        <p:nvPicPr>
          <p:cNvPr id="1405" name="Google Shape;1405;p104" descr="peace4.jpg"/>
          <p:cNvPicPr preferRelativeResize="0">
            <a:picLocks noGrp="1"/>
          </p:cNvPicPr>
          <p:nvPr>
            <p:ph type="body" idx="1"/>
          </p:nvPr>
        </p:nvPicPr>
        <p:blipFill rotWithShape="1">
          <a:blip r:embed="rId3">
            <a:alphaModFix/>
          </a:blip>
          <a:srcRect l="-105" r="-81"/>
          <a:stretch/>
        </p:blipFill>
        <p:spPr>
          <a:xfrm>
            <a:off x="762000" y="1340450"/>
            <a:ext cx="3371273" cy="4626943"/>
          </a:xfrm>
          <a:prstGeom prst="rect">
            <a:avLst/>
          </a:prstGeom>
          <a:noFill/>
          <a:ln>
            <a:noFill/>
          </a:ln>
        </p:spPr>
      </p:pic>
      <p:sp>
        <p:nvSpPr>
          <p:cNvPr id="1406" name="Google Shape;1406;p10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407" name="Google Shape;1407;p104" descr="peacekeeper1.jpg"/>
          <p:cNvPicPr preferRelativeResize="0"/>
          <p:nvPr/>
        </p:nvPicPr>
        <p:blipFill rotWithShape="1">
          <a:blip r:embed="rId4">
            <a:alphaModFix/>
          </a:blip>
          <a:srcRect l="-1"/>
          <a:stretch/>
        </p:blipFill>
        <p:spPr>
          <a:xfrm>
            <a:off x="4648375" y="1340450"/>
            <a:ext cx="3452092" cy="462314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0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TREATY IMPACTS</a:t>
            </a:r>
            <a:endParaRPr/>
          </a:p>
        </p:txBody>
      </p:sp>
      <p:sp>
        <p:nvSpPr>
          <p:cNvPr id="1413" name="Google Shape;1413;p105"/>
          <p:cNvSpPr txBox="1">
            <a:spLocks noGrp="1"/>
          </p:cNvSpPr>
          <p:nvPr>
            <p:ph type="body" idx="1"/>
          </p:nvPr>
        </p:nvSpPr>
        <p:spPr>
          <a:xfrm>
            <a:off x="492513" y="1406188"/>
            <a:ext cx="8363744" cy="4994261"/>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rgbClr val="000000"/>
              </a:buClr>
              <a:buSzPts val="1400"/>
              <a:buChar char="•"/>
            </a:pPr>
            <a:r>
              <a:rPr lang="en-US" sz="1400" b="1" u="sng">
                <a:solidFill>
                  <a:srgbClr val="000000"/>
                </a:solidFill>
              </a:rPr>
              <a:t>Strategic Arms Limitation Treaty (SALT) I</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Placed limits on launchers and prevented additional ICBMs from being built. The US froze at 1054 ICBMs (1000 Minuteman ICBMs and 54 Titan II ICBMs). However, even though more ICBMs could not be built, the overall warhead total increased due to more MIRVed ICBMs coming online on both sides.</a:t>
            </a:r>
            <a:endParaRPr/>
          </a:p>
          <a:p>
            <a:pPr marL="285750" lvl="0" indent="-285750" algn="l" rtl="0">
              <a:lnSpc>
                <a:spcPct val="100000"/>
              </a:lnSpc>
              <a:spcBef>
                <a:spcPts val="600"/>
              </a:spcBef>
              <a:spcAft>
                <a:spcPts val="0"/>
              </a:spcAft>
              <a:buClr>
                <a:srgbClr val="000000"/>
              </a:buClr>
              <a:buSzPts val="1400"/>
              <a:buChar char="•"/>
            </a:pPr>
            <a:r>
              <a:rPr lang="en-US" sz="1400" b="1" u="sng">
                <a:solidFill>
                  <a:srgbClr val="000000"/>
                </a:solidFill>
              </a:rPr>
              <a:t>Strategic Arms Limitation Treaty (SALT) II</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Intended to place additional limits on launchers and limit how many warheads a missile could carry, but treaty was never ratified. However, the US stated it would not violate the un-ratified accords as long as the Soviets did the same.</a:t>
            </a:r>
            <a:endParaRPr/>
          </a:p>
          <a:p>
            <a:pPr marL="285750" lvl="0" indent="-285750" algn="l" rtl="0">
              <a:lnSpc>
                <a:spcPct val="100000"/>
              </a:lnSpc>
              <a:spcBef>
                <a:spcPts val="600"/>
              </a:spcBef>
              <a:spcAft>
                <a:spcPts val="0"/>
              </a:spcAft>
              <a:buClr>
                <a:srgbClr val="000000"/>
              </a:buClr>
              <a:buSzPts val="1400"/>
              <a:buChar char="•"/>
            </a:pPr>
            <a:r>
              <a:rPr lang="en-US" sz="1400" b="1" u="sng">
                <a:solidFill>
                  <a:srgbClr val="000000"/>
                </a:solidFill>
              </a:rPr>
              <a:t>Strategic Arms Reduction Treaty (START) I</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All 450 Minuteman IIs were taken off-alert and their units deactivated, with the exception of Malmstrom AFB, in preparation to comply with the treaty. </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Rather than deactivate Malmstrom AFB, the Minuteman IIs were removed and the Minuteman IIIs at Grand Forks AFB were transferred to Malmstrom AFB. Grand Forks AFB was subsequently deactivated.</a:t>
            </a:r>
            <a:endParaRPr sz="1200">
              <a:solidFill>
                <a:srgbClr val="000000"/>
              </a:solidFill>
            </a:endParaRPr>
          </a:p>
          <a:p>
            <a:pPr marL="285750" lvl="0" indent="-285750" algn="l" rtl="0">
              <a:lnSpc>
                <a:spcPct val="100000"/>
              </a:lnSpc>
              <a:spcBef>
                <a:spcPts val="600"/>
              </a:spcBef>
              <a:spcAft>
                <a:spcPts val="0"/>
              </a:spcAft>
              <a:buClr>
                <a:srgbClr val="000000"/>
              </a:buClr>
              <a:buSzPts val="1400"/>
              <a:buChar char="•"/>
            </a:pPr>
            <a:r>
              <a:rPr lang="en-US" sz="1400" b="1" u="sng">
                <a:solidFill>
                  <a:srgbClr val="000000"/>
                </a:solidFill>
              </a:rPr>
              <a:t>Strategic Arms Reduction Treaty (START) II</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Although the treaty was never ratified by Russia, in anticipation of it entering into force, the US proceeded down the path of retiring the Peacekeeper ICBM and converting all Minuteman III ICBMs to a single-warhead configuration.</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F.E. Warren AFB converted all of its Minuteman IIIs to single warheads, but Minot AFB  and Malmstrom AFB never fully converted.</a:t>
            </a:r>
            <a:endParaRPr/>
          </a:p>
          <a:p>
            <a:pPr marL="285750" lvl="0" indent="-285750" algn="l" rtl="0">
              <a:lnSpc>
                <a:spcPct val="100000"/>
              </a:lnSpc>
              <a:spcBef>
                <a:spcPts val="600"/>
              </a:spcBef>
              <a:spcAft>
                <a:spcPts val="0"/>
              </a:spcAft>
              <a:buClr>
                <a:srgbClr val="000000"/>
              </a:buClr>
              <a:buSzPts val="1400"/>
              <a:buChar char="•"/>
            </a:pPr>
            <a:r>
              <a:rPr lang="en-US" sz="1400" b="1" u="sng">
                <a:solidFill>
                  <a:srgbClr val="000000"/>
                </a:solidFill>
              </a:rPr>
              <a:t>New Strategic Arms Reduction Treaty (New START)</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Central limits of treaty were no more than 700 deployed launchers; no more than 1550 nuclear warheads on deployed launchers; and no more than 800 total of both deployed and non-deployed launchers.</a:t>
            </a:r>
            <a:endParaRPr/>
          </a:p>
          <a:p>
            <a:pPr marL="515938" lvl="1" indent="-244474" algn="l" rtl="0">
              <a:lnSpc>
                <a:spcPct val="100000"/>
              </a:lnSpc>
              <a:spcBef>
                <a:spcPts val="0"/>
              </a:spcBef>
              <a:spcAft>
                <a:spcPts val="0"/>
              </a:spcAft>
              <a:buClr>
                <a:srgbClr val="000000"/>
              </a:buClr>
              <a:buSzPts val="1200"/>
              <a:buChar char="-"/>
            </a:pPr>
            <a:r>
              <a:rPr lang="en-US" sz="1200">
                <a:solidFill>
                  <a:srgbClr val="000000"/>
                </a:solidFill>
              </a:rPr>
              <a:t>Each side had the freedom to choose their own force structure as long as the central limits were met.</a:t>
            </a:r>
            <a:endParaRPr/>
          </a:p>
          <a:p>
            <a:pPr marL="1185862" lvl="1" indent="0" algn="l" rtl="0">
              <a:lnSpc>
                <a:spcPct val="100000"/>
              </a:lnSpc>
              <a:spcBef>
                <a:spcPts val="0"/>
              </a:spcBef>
              <a:spcAft>
                <a:spcPts val="0"/>
              </a:spcAft>
              <a:buClr>
                <a:srgbClr val="000000"/>
              </a:buClr>
              <a:buSzPts val="1100"/>
              <a:buNone/>
            </a:pPr>
            <a:r>
              <a:rPr lang="en-US" sz="1000"/>
              <a:t> - The US decided to de-MIRV the remaining MIRVed Minuteman IIIs at both Malmstrom AFB and Minot AFB so that every Minuteman III would have a single warhead. It was also decided to have 50 empty (non-deployed) Launch Facilities which left 400 deployed single-warhead Minuteman III ICBMs on alert. This force structure was intended to give the US more flexibility for hedging and depot level maintenance of Launch Facilities.</a:t>
            </a:r>
            <a:endParaRPr/>
          </a:p>
          <a:p>
            <a:pPr marL="285750" lvl="0" indent="-196850" algn="l" rtl="0">
              <a:lnSpc>
                <a:spcPct val="100000"/>
              </a:lnSpc>
              <a:spcBef>
                <a:spcPts val="600"/>
              </a:spcBef>
              <a:spcAft>
                <a:spcPts val="0"/>
              </a:spcAft>
              <a:buClr>
                <a:schemeClr val="dk1"/>
              </a:buClr>
              <a:buSzPts val="1400"/>
              <a:buNone/>
            </a:pPr>
            <a:endParaRPr sz="1400"/>
          </a:p>
        </p:txBody>
      </p:sp>
      <p:sp>
        <p:nvSpPr>
          <p:cNvPr id="1414" name="Google Shape;1414;p10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0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THE CURRENT MINUTEMAN ICBM FORCE</a:t>
            </a:r>
            <a:endParaRPr/>
          </a:p>
        </p:txBody>
      </p:sp>
      <p:pic>
        <p:nvPicPr>
          <p:cNvPr id="1420" name="Google Shape;1420;p106"/>
          <p:cNvPicPr preferRelativeResize="0"/>
          <p:nvPr/>
        </p:nvPicPr>
        <p:blipFill>
          <a:blip r:embed="rId3">
            <a:alphaModFix/>
          </a:blip>
          <a:stretch>
            <a:fillRect/>
          </a:stretch>
        </p:blipFill>
        <p:spPr>
          <a:xfrm>
            <a:off x="300375" y="1307475"/>
            <a:ext cx="8691224" cy="4927075"/>
          </a:xfrm>
          <a:prstGeom prst="rect">
            <a:avLst/>
          </a:prstGeom>
          <a:noFill/>
          <a:ln>
            <a:noFill/>
          </a:ln>
        </p:spPr>
      </p:pic>
      <p:sp>
        <p:nvSpPr>
          <p:cNvPr id="1421" name="Google Shape;1421;p106"/>
          <p:cNvSpPr txBox="1"/>
          <p:nvPr/>
        </p:nvSpPr>
        <p:spPr>
          <a:xfrm>
            <a:off x="662606" y="6400450"/>
            <a:ext cx="7397400" cy="457500"/>
          </a:xfrm>
          <a:prstGeom prst="rect">
            <a:avLst/>
          </a:prstGeom>
          <a:noFill/>
          <a:ln>
            <a:noFill/>
          </a:ln>
        </p:spPr>
        <p:txBody>
          <a:bodyPr spcFirstLastPara="1" wrap="square" lIns="0" tIns="0" rIns="0" bIns="0" anchor="ctr" anchorCtr="0">
            <a:noAutofit/>
          </a:bodyPr>
          <a:lstStyle/>
          <a:p>
            <a:pPr marL="11112" lvl="0" indent="0" algn="l" rtl="0">
              <a:spcBef>
                <a:spcPts val="0"/>
              </a:spcBef>
              <a:spcAft>
                <a:spcPts val="0"/>
              </a:spcAft>
              <a:buNone/>
            </a:pPr>
            <a:r>
              <a:rPr lang="en-US" sz="1200" b="1" i="1">
                <a:solidFill>
                  <a:srgbClr val="000000"/>
                </a:solidFill>
                <a:latin typeface="Georgia"/>
                <a:ea typeface="Georgia"/>
                <a:cs typeface="Georgia"/>
                <a:sym typeface="Georgia"/>
              </a:rPr>
              <a:t>AF Missileers: Extraordinary people. Unmatched responsibility. Overwhelming capabilities.</a:t>
            </a:r>
            <a:endParaRPr sz="1200" b="1" i="1">
              <a:solidFill>
                <a:srgbClr val="000000"/>
              </a:solidFill>
              <a:latin typeface="Georgia"/>
              <a:ea typeface="Georgia"/>
              <a:cs typeface="Georgia"/>
              <a:sym typeface="Georgi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0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SENTINEL</a:t>
            </a:r>
            <a:endParaRPr/>
          </a:p>
        </p:txBody>
      </p:sp>
      <p:sp>
        <p:nvSpPr>
          <p:cNvPr id="1427" name="Google Shape;1427;p107"/>
          <p:cNvSpPr txBox="1">
            <a:spLocks noGrp="1"/>
          </p:cNvSpPr>
          <p:nvPr>
            <p:ph type="body" idx="1"/>
          </p:nvPr>
        </p:nvSpPr>
        <p:spPr>
          <a:xfrm>
            <a:off x="662608" y="1383507"/>
            <a:ext cx="6609389" cy="4822031"/>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b="1" dirty="0"/>
              <a:t>Missile Designation: </a:t>
            </a:r>
            <a:r>
              <a:rPr lang="en-US" sz="1200" dirty="0"/>
              <a:t>LGM-35A</a:t>
            </a:r>
            <a:endParaRPr sz="1200" dirty="0"/>
          </a:p>
          <a:p>
            <a:pPr marL="285750" lvl="0" indent="-285750" algn="l" rtl="0">
              <a:lnSpc>
                <a:spcPct val="100000"/>
              </a:lnSpc>
              <a:spcBef>
                <a:spcPts val="600"/>
              </a:spcBef>
              <a:spcAft>
                <a:spcPts val="0"/>
              </a:spcAft>
              <a:buClr>
                <a:schemeClr val="dk1"/>
              </a:buClr>
              <a:buSzPts val="1200"/>
              <a:buChar char="•"/>
            </a:pPr>
            <a:r>
              <a:rPr lang="en-US" sz="1200" b="1" dirty="0"/>
              <a:t>Fuel: </a:t>
            </a:r>
            <a:r>
              <a:rPr lang="en-US" sz="1200" dirty="0"/>
              <a:t>Solid rocket boosters/liquid propellant post-boost control system</a:t>
            </a:r>
            <a:endParaRPr dirty="0"/>
          </a:p>
          <a:p>
            <a:pPr marL="285750" lvl="0" indent="-285750" algn="l" rtl="0">
              <a:lnSpc>
                <a:spcPct val="100000"/>
              </a:lnSpc>
              <a:spcBef>
                <a:spcPts val="600"/>
              </a:spcBef>
              <a:spcAft>
                <a:spcPts val="0"/>
              </a:spcAft>
              <a:buClr>
                <a:schemeClr val="dk1"/>
              </a:buClr>
              <a:buSzPts val="1200"/>
              <a:buChar char="•"/>
            </a:pPr>
            <a:r>
              <a:rPr lang="en-US" sz="1200" b="1" dirty="0"/>
              <a:t>Warhead: </a:t>
            </a:r>
            <a:r>
              <a:rPr lang="en-US" sz="1200" dirty="0"/>
              <a:t>TBD</a:t>
            </a:r>
            <a:endParaRPr sz="1200" b="1" dirty="0"/>
          </a:p>
          <a:p>
            <a:pPr marL="285750" lvl="0" indent="-285750" algn="l" rtl="0">
              <a:lnSpc>
                <a:spcPct val="100000"/>
              </a:lnSpc>
              <a:spcBef>
                <a:spcPts val="600"/>
              </a:spcBef>
              <a:spcAft>
                <a:spcPts val="0"/>
              </a:spcAft>
              <a:buClr>
                <a:schemeClr val="dk1"/>
              </a:buClr>
              <a:buSzPts val="1200"/>
              <a:buChar char="•"/>
            </a:pPr>
            <a:r>
              <a:rPr lang="en-US" sz="1200" b="1" dirty="0"/>
              <a:t>Guidance: </a:t>
            </a:r>
            <a:r>
              <a:rPr lang="en-US" sz="1200" dirty="0"/>
              <a:t>Inertial</a:t>
            </a:r>
            <a:endParaRPr sz="1200" b="1" dirty="0"/>
          </a:p>
          <a:p>
            <a:pPr marL="285750" lvl="0" indent="-285750" algn="l" rtl="0">
              <a:lnSpc>
                <a:spcPct val="100000"/>
              </a:lnSpc>
              <a:spcBef>
                <a:spcPts val="600"/>
              </a:spcBef>
              <a:spcAft>
                <a:spcPts val="0"/>
              </a:spcAft>
              <a:buClr>
                <a:schemeClr val="dk1"/>
              </a:buClr>
              <a:buSzPts val="1200"/>
              <a:buChar char="•"/>
            </a:pPr>
            <a:r>
              <a:rPr lang="en-US" sz="1200" b="1" dirty="0"/>
              <a:t>Site Plan: </a:t>
            </a:r>
            <a:r>
              <a:rPr lang="en-US" sz="1200" dirty="0"/>
              <a:t>TBD, but will be using existing silos at Malmstrom, Minot, and F.E. Warren</a:t>
            </a:r>
            <a:endParaRPr dirty="0"/>
          </a:p>
          <a:p>
            <a:pPr marL="285750" lvl="0" indent="-285750" algn="l" rtl="0">
              <a:lnSpc>
                <a:spcPct val="100000"/>
              </a:lnSpc>
              <a:spcBef>
                <a:spcPts val="600"/>
              </a:spcBef>
              <a:spcAft>
                <a:spcPts val="0"/>
              </a:spcAft>
              <a:buClr>
                <a:schemeClr val="dk1"/>
              </a:buClr>
              <a:buSzPts val="1200"/>
              <a:buChar char="•"/>
            </a:pPr>
            <a:r>
              <a:rPr lang="en-US" sz="1200" b="1" dirty="0"/>
              <a:t>Launch Mode: </a:t>
            </a:r>
            <a:r>
              <a:rPr lang="en-US" sz="1200" dirty="0"/>
              <a:t>Hot launch from within silo</a:t>
            </a:r>
            <a:endParaRPr dirty="0"/>
          </a:p>
          <a:p>
            <a:pPr marL="285750" lvl="0" indent="-285750" algn="l" rtl="0">
              <a:lnSpc>
                <a:spcPct val="100000"/>
              </a:lnSpc>
              <a:spcBef>
                <a:spcPts val="600"/>
              </a:spcBef>
              <a:spcAft>
                <a:spcPts val="0"/>
              </a:spcAft>
              <a:buClr>
                <a:schemeClr val="dk1"/>
              </a:buClr>
              <a:buSzPts val="1200"/>
              <a:buChar char="•"/>
            </a:pPr>
            <a:r>
              <a:rPr lang="en-US" sz="1200" b="1" dirty="0"/>
              <a:t>Command &amp; Control: </a:t>
            </a:r>
            <a:r>
              <a:rPr lang="en-US" sz="1200" dirty="0"/>
              <a:t>TBD</a:t>
            </a:r>
            <a:endParaRPr sz="1200" dirty="0"/>
          </a:p>
          <a:p>
            <a:pPr marL="285750" lvl="0" indent="-285750" algn="l" rtl="0">
              <a:lnSpc>
                <a:spcPct val="100000"/>
              </a:lnSpc>
              <a:spcBef>
                <a:spcPts val="600"/>
              </a:spcBef>
              <a:spcAft>
                <a:spcPts val="0"/>
              </a:spcAft>
              <a:buClr>
                <a:schemeClr val="dk1"/>
              </a:buClr>
              <a:buSzPts val="1200"/>
              <a:buChar char="•"/>
            </a:pPr>
            <a:r>
              <a:rPr lang="en-US" sz="1200" b="1" dirty="0"/>
              <a:t>Crew Size: </a:t>
            </a:r>
            <a:r>
              <a:rPr lang="en-US" sz="1200" dirty="0"/>
              <a:t>TBD</a:t>
            </a:r>
            <a:endParaRPr sz="1200" dirty="0"/>
          </a:p>
          <a:p>
            <a:pPr marL="285750" lvl="0" indent="-285750" algn="l" rtl="0">
              <a:lnSpc>
                <a:spcPct val="100000"/>
              </a:lnSpc>
              <a:spcBef>
                <a:spcPts val="600"/>
              </a:spcBef>
              <a:spcAft>
                <a:spcPts val="0"/>
              </a:spcAft>
              <a:buClr>
                <a:schemeClr val="dk1"/>
              </a:buClr>
              <a:buSzPts val="1200"/>
              <a:buChar char="•"/>
            </a:pPr>
            <a:r>
              <a:rPr lang="en-US" sz="1200" b="1" dirty="0"/>
              <a:t>Interesting Facts: </a:t>
            </a:r>
            <a:r>
              <a:rPr lang="en-US" sz="1200" dirty="0"/>
              <a:t>Formerly known as the Ground Based Strategic Deterrent (GBSD). Initial deployment scheduled for 2027 with planned Full Operational Capability in 2034.</a:t>
            </a:r>
            <a:endParaRPr sz="1200" b="1" dirty="0"/>
          </a:p>
          <a:p>
            <a:pPr marL="285750" lvl="0" indent="-209550" algn="l" rtl="0">
              <a:lnSpc>
                <a:spcPct val="100000"/>
              </a:lnSpc>
              <a:spcBef>
                <a:spcPts val="600"/>
              </a:spcBef>
              <a:spcAft>
                <a:spcPts val="0"/>
              </a:spcAft>
              <a:buClr>
                <a:schemeClr val="dk1"/>
              </a:buClr>
              <a:buSzPts val="1200"/>
              <a:buNone/>
            </a:pPr>
            <a:endParaRPr sz="1200" dirty="0"/>
          </a:p>
          <a:p>
            <a:pPr marL="285750" lvl="0" indent="-285750" algn="l" rtl="0">
              <a:lnSpc>
                <a:spcPct val="100000"/>
              </a:lnSpc>
              <a:spcBef>
                <a:spcPts val="600"/>
              </a:spcBef>
              <a:spcAft>
                <a:spcPts val="0"/>
              </a:spcAft>
              <a:buClr>
                <a:schemeClr val="dk1"/>
              </a:buClr>
              <a:buSzPts val="1200"/>
              <a:buChar char="•"/>
            </a:pPr>
            <a:r>
              <a:rPr lang="en-US" sz="1200" dirty="0"/>
              <a:t>F.E. Warren AFB, WY		2027-2075*		TBD</a:t>
            </a:r>
            <a:endParaRPr dirty="0"/>
          </a:p>
          <a:p>
            <a:pPr marL="285750" lvl="0" indent="-285750" algn="l" rtl="0">
              <a:lnSpc>
                <a:spcPct val="100000"/>
              </a:lnSpc>
              <a:spcBef>
                <a:spcPts val="600"/>
              </a:spcBef>
              <a:spcAft>
                <a:spcPts val="0"/>
              </a:spcAft>
              <a:buClr>
                <a:schemeClr val="dk1"/>
              </a:buClr>
              <a:buSzPts val="1200"/>
              <a:buChar char="•"/>
            </a:pPr>
            <a:r>
              <a:rPr lang="en-US" sz="1200" dirty="0"/>
              <a:t>Malmstrom AFB, MT		2027-2075*		TBD</a:t>
            </a:r>
            <a:endParaRPr sz="1200" dirty="0"/>
          </a:p>
          <a:p>
            <a:pPr marL="285750" lvl="0" indent="-285750" algn="l" rtl="0">
              <a:lnSpc>
                <a:spcPct val="100000"/>
              </a:lnSpc>
              <a:spcBef>
                <a:spcPts val="600"/>
              </a:spcBef>
              <a:spcAft>
                <a:spcPts val="0"/>
              </a:spcAft>
              <a:buClr>
                <a:schemeClr val="dk1"/>
              </a:buClr>
              <a:buSzPts val="1200"/>
              <a:buChar char="•"/>
            </a:pPr>
            <a:r>
              <a:rPr lang="en-US" sz="1200"/>
              <a:t>Minot AFB, ND		2027-2075*		TBD</a:t>
            </a:r>
            <a:endParaRPr/>
          </a:p>
          <a:p>
            <a:pPr marL="285750" lvl="0" indent="-196850" algn="l" rtl="0">
              <a:lnSpc>
                <a:spcPct val="100000"/>
              </a:lnSpc>
              <a:spcBef>
                <a:spcPts val="600"/>
              </a:spcBef>
              <a:spcAft>
                <a:spcPts val="0"/>
              </a:spcAft>
              <a:buClr>
                <a:schemeClr val="dk1"/>
              </a:buClr>
              <a:buSzPts val="1400"/>
              <a:buNone/>
            </a:pPr>
            <a:endParaRPr sz="1400" dirty="0"/>
          </a:p>
        </p:txBody>
      </p:sp>
      <p:sp>
        <p:nvSpPr>
          <p:cNvPr id="1428" name="Google Shape;1428;p10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429" name="Google Shape;1429;p107" descr="LGM-35A_GBSD-Render.png"/>
          <p:cNvPicPr preferRelativeResize="0"/>
          <p:nvPr/>
        </p:nvPicPr>
        <p:blipFill rotWithShape="1">
          <a:blip r:embed="rId3">
            <a:alphaModFix/>
          </a:blip>
          <a:srcRect/>
          <a:stretch/>
        </p:blipFill>
        <p:spPr>
          <a:xfrm>
            <a:off x="7271997" y="1383507"/>
            <a:ext cx="1576210" cy="4909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F.E. WARREN AFB, WY</a:t>
            </a:r>
            <a:endParaRPr/>
          </a:p>
        </p:txBody>
      </p:sp>
      <p:sp>
        <p:nvSpPr>
          <p:cNvPr id="383" name="Google Shape;383;p1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84" name="Google Shape;384;p11"/>
          <p:cNvPicPr preferRelativeResize="0">
            <a:picLocks noGrp="1"/>
          </p:cNvPicPr>
          <p:nvPr>
            <p:ph type="body" idx="1"/>
          </p:nvPr>
        </p:nvPicPr>
        <p:blipFill rotWithShape="1">
          <a:blip r:embed="rId3">
            <a:alphaModFix/>
          </a:blip>
          <a:srcRect/>
          <a:stretch/>
        </p:blipFill>
        <p:spPr>
          <a:xfrm>
            <a:off x="661987" y="1667600"/>
            <a:ext cx="7853362" cy="3463474"/>
          </a:xfrm>
          <a:prstGeom prst="rect">
            <a:avLst/>
          </a:prstGeom>
          <a:noFill/>
          <a:ln>
            <a:noFill/>
          </a:ln>
        </p:spPr>
      </p:pic>
      <p:sp>
        <p:nvSpPr>
          <p:cNvPr id="385" name="Google Shape;385;p11"/>
          <p:cNvSpPr/>
          <p:nvPr/>
        </p:nvSpPr>
        <p:spPr>
          <a:xfrm>
            <a:off x="662608" y="5325337"/>
            <a:ext cx="798426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An overhead photo of 564</a:t>
            </a:r>
            <a:r>
              <a:rPr lang="en-US" sz="1400" baseline="30000">
                <a:solidFill>
                  <a:schemeClr val="dk1"/>
                </a:solidFill>
                <a:latin typeface="Calibri"/>
                <a:ea typeface="Calibri"/>
                <a:cs typeface="Calibri"/>
                <a:sym typeface="Calibri"/>
              </a:rPr>
              <a:t>th</a:t>
            </a:r>
            <a:r>
              <a:rPr lang="en-US" sz="1400">
                <a:solidFill>
                  <a:schemeClr val="dk1"/>
                </a:solidFill>
                <a:latin typeface="Calibri"/>
                <a:ea typeface="Calibri"/>
                <a:cs typeface="Calibri"/>
                <a:sym typeface="Calibri"/>
              </a:rPr>
              <a:t> SMS sites A and B clustered together around a central guidance control facility. Later sites were not clustered together like this in order to be more survivable. </a:t>
            </a:r>
            <a:endParaRPr sz="1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OFFUTT AFB, NE</a:t>
            </a:r>
            <a:endParaRPr/>
          </a:p>
        </p:txBody>
      </p:sp>
      <p:sp>
        <p:nvSpPr>
          <p:cNvPr id="391" name="Google Shape;391;p1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92" name="Google Shape;392;p12"/>
          <p:cNvPicPr preferRelativeResize="0">
            <a:picLocks noGrp="1"/>
          </p:cNvPicPr>
          <p:nvPr>
            <p:ph type="body" idx="1"/>
          </p:nvPr>
        </p:nvPicPr>
        <p:blipFill rotWithShape="1">
          <a:blip r:embed="rId3">
            <a:alphaModFix/>
          </a:blip>
          <a:srcRect/>
          <a:stretch/>
        </p:blipFill>
        <p:spPr>
          <a:xfrm>
            <a:off x="661988" y="1465263"/>
            <a:ext cx="4808537" cy="4627562"/>
          </a:xfrm>
          <a:prstGeom prst="rect">
            <a:avLst/>
          </a:prstGeom>
          <a:noFill/>
          <a:ln>
            <a:noFill/>
          </a:ln>
        </p:spPr>
      </p:pic>
      <p:pic>
        <p:nvPicPr>
          <p:cNvPr id="393" name="Google Shape;393;p12" descr="Screen Shot 2022-07-12 at 12.10.09 AM.png"/>
          <p:cNvPicPr preferRelativeResize="0"/>
          <p:nvPr/>
        </p:nvPicPr>
        <p:blipFill rotWithShape="1">
          <a:blip r:embed="rId4">
            <a:alphaModFix/>
          </a:blip>
          <a:srcRect/>
          <a:stretch/>
        </p:blipFill>
        <p:spPr>
          <a:xfrm>
            <a:off x="6320835" y="1558881"/>
            <a:ext cx="1874508" cy="2345696"/>
          </a:xfrm>
          <a:prstGeom prst="rect">
            <a:avLst/>
          </a:prstGeom>
          <a:noFill/>
          <a:ln>
            <a:noFill/>
          </a:ln>
        </p:spPr>
      </p:pic>
      <p:sp>
        <p:nvSpPr>
          <p:cNvPr id="394" name="Google Shape;394;p12"/>
          <p:cNvSpPr/>
          <p:nvPr/>
        </p:nvSpPr>
        <p:spPr>
          <a:xfrm>
            <a:off x="5696157" y="4095207"/>
            <a:ext cx="3123864" cy="21544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549</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Three missiles and one Launch Control Center per complex with three complexes in the squadron (3x3) dispersed away from each other. The squadron was on alert from 1961 to 1964. Complex 549-C was actually located in Iowa. Originally, the 566</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SMS was activated to control Offutt’s Atlas D missiles. However, in 1961 the 566</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SMS at Offutt and 549</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SMS at F.E. Warren switched designations to comply with lineage rules.</a:t>
            </a:r>
            <a:endParaRPr sz="12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OFFUTT AFB, NE</a:t>
            </a:r>
            <a:endParaRPr/>
          </a:p>
        </p:txBody>
      </p:sp>
      <p:pic>
        <p:nvPicPr>
          <p:cNvPr id="400" name="Google Shape;400;p13" descr="IMG_2371.JPG"/>
          <p:cNvPicPr preferRelativeResize="0">
            <a:picLocks noGrp="1"/>
          </p:cNvPicPr>
          <p:nvPr>
            <p:ph type="body" idx="1"/>
          </p:nvPr>
        </p:nvPicPr>
        <p:blipFill rotWithShape="1">
          <a:blip r:embed="rId3">
            <a:alphaModFix/>
          </a:blip>
          <a:srcRect/>
          <a:stretch/>
        </p:blipFill>
        <p:spPr>
          <a:xfrm>
            <a:off x="662608" y="1364080"/>
            <a:ext cx="7853362" cy="4627563"/>
          </a:xfrm>
          <a:prstGeom prst="rect">
            <a:avLst/>
          </a:prstGeom>
          <a:noFill/>
          <a:ln>
            <a:noFill/>
          </a:ln>
        </p:spPr>
      </p:pic>
      <p:sp>
        <p:nvSpPr>
          <p:cNvPr id="401" name="Google Shape;401;p1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402" name="Google Shape;402;p13"/>
          <p:cNvSpPr/>
          <p:nvPr/>
        </p:nvSpPr>
        <p:spPr>
          <a:xfrm>
            <a:off x="662608" y="5991643"/>
            <a:ext cx="823353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 549</a:t>
            </a:r>
            <a:r>
              <a:rPr lang="en-US" sz="1400" baseline="30000">
                <a:solidFill>
                  <a:schemeClr val="dk1"/>
                </a:solidFill>
                <a:latin typeface="Calibri"/>
                <a:ea typeface="Calibri"/>
                <a:cs typeface="Calibri"/>
                <a:sym typeface="Calibri"/>
              </a:rPr>
              <a:t>th</a:t>
            </a:r>
            <a:r>
              <a:rPr lang="en-US" sz="1400">
                <a:solidFill>
                  <a:schemeClr val="dk1"/>
                </a:solidFill>
                <a:latin typeface="Calibri"/>
                <a:ea typeface="Calibri"/>
                <a:cs typeface="Calibri"/>
                <a:sym typeface="Calibri"/>
              </a:rPr>
              <a:t> SMS Atlas D site, probably 549-C in Iowa.</a:t>
            </a:r>
            <a:endParaRPr sz="1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a:t>
            </a:r>
            <a:endParaRPr/>
          </a:p>
        </p:txBody>
      </p:sp>
      <p:pic>
        <p:nvPicPr>
          <p:cNvPr id="408" name="Google Shape;408;p14"/>
          <p:cNvPicPr preferRelativeResize="0">
            <a:picLocks noGrp="1"/>
          </p:cNvPicPr>
          <p:nvPr>
            <p:ph type="body" idx="1"/>
          </p:nvPr>
        </p:nvPicPr>
        <p:blipFill rotWithShape="1">
          <a:blip r:embed="rId3">
            <a:alphaModFix/>
          </a:blip>
          <a:srcRect l="-672" r="-408"/>
          <a:stretch/>
        </p:blipFill>
        <p:spPr>
          <a:xfrm>
            <a:off x="1610229" y="1322041"/>
            <a:ext cx="5941970" cy="4626943"/>
          </a:xfrm>
          <a:prstGeom prst="rect">
            <a:avLst/>
          </a:prstGeom>
          <a:noFill/>
          <a:ln>
            <a:noFill/>
          </a:ln>
        </p:spPr>
      </p:pic>
      <p:sp>
        <p:nvSpPr>
          <p:cNvPr id="409" name="Google Shape;409;p1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410" name="Google Shape;410;p14"/>
          <p:cNvSpPr/>
          <p:nvPr/>
        </p:nvSpPr>
        <p:spPr>
          <a:xfrm>
            <a:off x="662608" y="5933095"/>
            <a:ext cx="798426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 series of photos showing the sequence of events of how the Atlas D missile goes from being stored horizontally in its “coffin” launcher, raised to the vertical position, fueled, and then launched.</a:t>
            </a:r>
            <a:endParaRPr sz="1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a:t>
            </a:r>
            <a:endParaRPr/>
          </a:p>
        </p:txBody>
      </p:sp>
      <p:pic>
        <p:nvPicPr>
          <p:cNvPr id="416" name="Google Shape;416;p15" descr="34D%2010-5-1965%20.jpg"/>
          <p:cNvPicPr preferRelativeResize="0">
            <a:picLocks noGrp="1"/>
          </p:cNvPicPr>
          <p:nvPr>
            <p:ph type="body" idx="1"/>
          </p:nvPr>
        </p:nvPicPr>
        <p:blipFill rotWithShape="1">
          <a:blip r:embed="rId3">
            <a:alphaModFix/>
          </a:blip>
          <a:srcRect l="-405" r="-597"/>
          <a:stretch/>
        </p:blipFill>
        <p:spPr>
          <a:xfrm>
            <a:off x="2721513" y="1360524"/>
            <a:ext cx="3742080" cy="4626943"/>
          </a:xfrm>
          <a:prstGeom prst="rect">
            <a:avLst/>
          </a:prstGeom>
          <a:noFill/>
          <a:ln>
            <a:noFill/>
          </a:ln>
        </p:spPr>
      </p:pic>
      <p:sp>
        <p:nvSpPr>
          <p:cNvPr id="417" name="Google Shape;417;p1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418" name="Google Shape;418;p15"/>
          <p:cNvSpPr/>
          <p:nvPr/>
        </p:nvSpPr>
        <p:spPr>
          <a:xfrm>
            <a:off x="662607" y="5966721"/>
            <a:ext cx="798426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An Atlas D missile raised to the vertical position.</a:t>
            </a:r>
            <a:endParaRPr sz="1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16" descr="Screen Shot 2022-07-12 at 8.17.39 PM.png"/>
          <p:cNvPicPr preferRelativeResize="0"/>
          <p:nvPr/>
        </p:nvPicPr>
        <p:blipFill rotWithShape="1">
          <a:blip r:embed="rId3">
            <a:alphaModFix/>
          </a:blip>
          <a:srcRect/>
          <a:stretch/>
        </p:blipFill>
        <p:spPr>
          <a:xfrm rot="369549">
            <a:off x="7328159" y="3828959"/>
            <a:ext cx="853689" cy="1916058"/>
          </a:xfrm>
          <a:prstGeom prst="rect">
            <a:avLst/>
          </a:prstGeom>
          <a:noFill/>
          <a:ln>
            <a:noFill/>
          </a:ln>
        </p:spPr>
      </p:pic>
      <p:sp>
        <p:nvSpPr>
          <p:cNvPr id="424" name="Google Shape;424;p1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a:t>
            </a:r>
            <a:endParaRPr/>
          </a:p>
        </p:txBody>
      </p:sp>
      <p:sp>
        <p:nvSpPr>
          <p:cNvPr id="425" name="Google Shape;425;p1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426" name="Google Shape;426;p16"/>
          <p:cNvSpPr/>
          <p:nvPr/>
        </p:nvSpPr>
        <p:spPr>
          <a:xfrm>
            <a:off x="808240" y="5785284"/>
            <a:ext cx="564484" cy="205243"/>
          </a:xfrm>
          <a:prstGeom prst="rect">
            <a:avLst/>
          </a:prstGeom>
          <a:solidFill>
            <a:srgbClr val="7F7F7F"/>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16"/>
          <p:cNvSpPr/>
          <p:nvPr/>
        </p:nvSpPr>
        <p:spPr>
          <a:xfrm>
            <a:off x="1000677" y="5580041"/>
            <a:ext cx="230926" cy="205243"/>
          </a:xfrm>
          <a:prstGeom prst="snip2SameRect">
            <a:avLst>
              <a:gd name="adj1" fmla="val 16667"/>
              <a:gd name="adj2" fmla="val 0"/>
            </a:avLst>
          </a:prstGeom>
          <a:solidFill>
            <a:srgbClr val="7F7F7F"/>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16"/>
          <p:cNvSpPr/>
          <p:nvPr/>
        </p:nvSpPr>
        <p:spPr>
          <a:xfrm rot="-787464">
            <a:off x="1103310" y="5181629"/>
            <a:ext cx="410536" cy="564417"/>
          </a:xfrm>
          <a:prstGeom prst="chord">
            <a:avLst>
              <a:gd name="adj1" fmla="val 2700000"/>
              <a:gd name="adj2" fmla="val 16200000"/>
            </a:avLst>
          </a:prstGeom>
          <a:solidFill>
            <a:srgbClr val="7F7F7F"/>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29" name="Google Shape;429;p16"/>
          <p:cNvCxnSpPr/>
          <p:nvPr/>
        </p:nvCxnSpPr>
        <p:spPr>
          <a:xfrm rot="10800000" flipH="1">
            <a:off x="1339391" y="1990293"/>
            <a:ext cx="6627535" cy="3289882"/>
          </a:xfrm>
          <a:prstGeom prst="straightConnector1">
            <a:avLst/>
          </a:prstGeom>
          <a:noFill/>
          <a:ln w="25400" cap="flat" cmpd="sng">
            <a:solidFill>
              <a:schemeClr val="dk1"/>
            </a:solidFill>
            <a:prstDash val="dash"/>
            <a:miter lim="800000"/>
            <a:headEnd type="none" w="sm" len="sm"/>
            <a:tailEnd type="stealth" w="med" len="med"/>
          </a:ln>
        </p:spPr>
      </p:cxnSp>
      <p:cxnSp>
        <p:nvCxnSpPr>
          <p:cNvPr id="430" name="Google Shape;430;p16"/>
          <p:cNvCxnSpPr>
            <a:endCxn id="428" idx="2"/>
          </p:cNvCxnSpPr>
          <p:nvPr/>
        </p:nvCxnSpPr>
        <p:spPr>
          <a:xfrm flipH="1">
            <a:off x="1376217" y="2226105"/>
            <a:ext cx="6466500" cy="3162300"/>
          </a:xfrm>
          <a:prstGeom prst="straightConnector1">
            <a:avLst/>
          </a:prstGeom>
          <a:noFill/>
          <a:ln w="25400" cap="flat" cmpd="sng">
            <a:solidFill>
              <a:schemeClr val="dk1"/>
            </a:solidFill>
            <a:prstDash val="dash"/>
            <a:miter lim="800000"/>
            <a:headEnd type="none" w="sm" len="sm"/>
            <a:tailEnd type="stealth" w="med" len="med"/>
          </a:ln>
        </p:spPr>
      </p:cxnSp>
      <p:sp>
        <p:nvSpPr>
          <p:cNvPr id="431" name="Google Shape;431;p16"/>
          <p:cNvSpPr/>
          <p:nvPr/>
        </p:nvSpPr>
        <p:spPr>
          <a:xfrm>
            <a:off x="1572565" y="5462118"/>
            <a:ext cx="7074302"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a:solidFill>
                  <a:schemeClr val="dk1"/>
                </a:solidFill>
                <a:latin typeface="Calibri"/>
                <a:ea typeface="Calibri"/>
                <a:cs typeface="Calibri"/>
                <a:sym typeface="Calibri"/>
              </a:rPr>
              <a:t>Diagram demonstrating how the Atlas D radio inertial guidance system worked. The missile would send location signals down to the ground-based radio antenna, which would then in turn provide course correction information via radio signal. This type of guidance was vulnerable to enemy interference, so future generations of ICBMs moved to an all-internal guidance system.</a:t>
            </a:r>
            <a:endParaRPr sz="1200">
              <a:solidFill>
                <a:schemeClr val="dk1"/>
              </a:solidFill>
              <a:latin typeface="Calibri"/>
              <a:ea typeface="Calibri"/>
              <a:cs typeface="Calibri"/>
              <a:sym typeface="Calibri"/>
            </a:endParaRPr>
          </a:p>
        </p:txBody>
      </p:sp>
      <p:pic>
        <p:nvPicPr>
          <p:cNvPr id="432" name="Google Shape;432;p16"/>
          <p:cNvPicPr preferRelativeResize="0"/>
          <p:nvPr/>
        </p:nvPicPr>
        <p:blipFill rotWithShape="1">
          <a:blip r:embed="rId4">
            <a:alphaModFix/>
          </a:blip>
          <a:srcRect l="38558" t="4794" r="35653" b="9513"/>
          <a:stretch/>
        </p:blipFill>
        <p:spPr>
          <a:xfrm rot="448268">
            <a:off x="7735968" y="1373529"/>
            <a:ext cx="617119" cy="28812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 – 27 DEPLOYED</a:t>
            </a:r>
            <a:endParaRPr/>
          </a:p>
        </p:txBody>
      </p:sp>
      <p:sp>
        <p:nvSpPr>
          <p:cNvPr id="438" name="Google Shape;438;p17"/>
          <p:cNvSpPr txBox="1">
            <a:spLocks noGrp="1"/>
          </p:cNvSpPr>
          <p:nvPr>
            <p:ph type="body" idx="1"/>
          </p:nvPr>
        </p:nvSpPr>
        <p:spPr>
          <a:xfrm>
            <a:off x="662609" y="1408545"/>
            <a:ext cx="7397494" cy="4796993"/>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b="1" dirty="0"/>
              <a:t>Missile: </a:t>
            </a:r>
            <a:r>
              <a:rPr lang="en-US" sz="1200" dirty="0"/>
              <a:t>CGM-16E (originally SM-65E)</a:t>
            </a:r>
            <a:endParaRPr sz="1200" dirty="0"/>
          </a:p>
          <a:p>
            <a:pPr marL="285750" lvl="0" indent="-285750" algn="l" rtl="0">
              <a:lnSpc>
                <a:spcPct val="100000"/>
              </a:lnSpc>
              <a:spcBef>
                <a:spcPts val="600"/>
              </a:spcBef>
              <a:spcAft>
                <a:spcPts val="0"/>
              </a:spcAft>
              <a:buClr>
                <a:schemeClr val="dk1"/>
              </a:buClr>
              <a:buSzPts val="1200"/>
              <a:buChar char="•"/>
            </a:pPr>
            <a:r>
              <a:rPr lang="en-US" sz="1200" b="1" dirty="0"/>
              <a:t>Fuel: </a:t>
            </a:r>
            <a:r>
              <a:rPr lang="en-US" sz="1200" dirty="0"/>
              <a:t>Liquid</a:t>
            </a:r>
            <a:endParaRPr sz="1200" dirty="0"/>
          </a:p>
          <a:p>
            <a:pPr marL="285750" lvl="0" indent="-285750" algn="l" rtl="0">
              <a:lnSpc>
                <a:spcPct val="100000"/>
              </a:lnSpc>
              <a:spcBef>
                <a:spcPts val="600"/>
              </a:spcBef>
              <a:spcAft>
                <a:spcPts val="0"/>
              </a:spcAft>
              <a:buClr>
                <a:schemeClr val="dk1"/>
              </a:buClr>
              <a:buSzPts val="1200"/>
              <a:buChar char="•"/>
            </a:pPr>
            <a:r>
              <a:rPr lang="en-US" sz="1200" b="1" dirty="0"/>
              <a:t>Warhead: </a:t>
            </a:r>
            <a:r>
              <a:rPr lang="en-US" sz="1200" dirty="0"/>
              <a:t>One Mk-4</a:t>
            </a:r>
            <a:endParaRPr dirty="0"/>
          </a:p>
          <a:p>
            <a:pPr marL="285750" lvl="0" indent="-285750" algn="l" rtl="0">
              <a:lnSpc>
                <a:spcPct val="100000"/>
              </a:lnSpc>
              <a:spcBef>
                <a:spcPts val="600"/>
              </a:spcBef>
              <a:spcAft>
                <a:spcPts val="0"/>
              </a:spcAft>
              <a:buClr>
                <a:schemeClr val="dk1"/>
              </a:buClr>
              <a:buSzPts val="1200"/>
              <a:buChar char="•"/>
            </a:pPr>
            <a:r>
              <a:rPr lang="en-US" sz="1200" b="1" dirty="0"/>
              <a:t>Guidance: </a:t>
            </a:r>
            <a:r>
              <a:rPr lang="en-US" sz="1200" dirty="0"/>
              <a:t>All-Inertial (moved away from relying on ground-based systems for guidance during flight)</a:t>
            </a:r>
            <a:endParaRPr sz="1200" dirty="0"/>
          </a:p>
          <a:p>
            <a:pPr marL="285750" lvl="0" indent="-285750" algn="l" rtl="0">
              <a:lnSpc>
                <a:spcPct val="100000"/>
              </a:lnSpc>
              <a:spcBef>
                <a:spcPts val="600"/>
              </a:spcBef>
              <a:spcAft>
                <a:spcPts val="0"/>
              </a:spcAft>
              <a:buClr>
                <a:schemeClr val="dk1"/>
              </a:buClr>
              <a:buSzPts val="1200"/>
              <a:buChar char="•"/>
            </a:pPr>
            <a:r>
              <a:rPr lang="en-US" sz="1200" b="1" dirty="0"/>
              <a:t>Site Plan: </a:t>
            </a:r>
            <a:r>
              <a:rPr lang="en-US" sz="1200" dirty="0"/>
              <a:t>Missiles deployed singly with one control center per missile. Missiles were stored horizontally in “coffin” launchers. Roofs were at ground level in order to be more survivable than above-ground Atlas D sites.</a:t>
            </a:r>
            <a:endParaRPr sz="1200" dirty="0"/>
          </a:p>
          <a:p>
            <a:pPr marL="285750" lvl="0" indent="-285750" algn="l" rtl="0">
              <a:lnSpc>
                <a:spcPct val="100000"/>
              </a:lnSpc>
              <a:spcBef>
                <a:spcPts val="600"/>
              </a:spcBef>
              <a:spcAft>
                <a:spcPts val="0"/>
              </a:spcAft>
              <a:buClr>
                <a:srgbClr val="000000"/>
              </a:buClr>
              <a:buSzPts val="1200"/>
              <a:buChar char="•"/>
            </a:pPr>
            <a:r>
              <a:rPr lang="en-US" sz="1200" b="1" dirty="0">
                <a:solidFill>
                  <a:srgbClr val="000000"/>
                </a:solidFill>
              </a:rPr>
              <a:t>Deployment: </a:t>
            </a:r>
            <a:r>
              <a:rPr lang="en-US" sz="1200" dirty="0">
                <a:solidFill>
                  <a:srgbClr val="000000"/>
                </a:solidFill>
              </a:rPr>
              <a:t>One missile per complex with nine missiles per squadron (1 x 9)</a:t>
            </a:r>
            <a:endParaRPr sz="1200" b="1" dirty="0">
              <a:solidFill>
                <a:srgbClr val="000000"/>
              </a:solidFill>
            </a:endParaRPr>
          </a:p>
          <a:p>
            <a:pPr marL="285750" lvl="0" indent="-285750" algn="l" rtl="0">
              <a:lnSpc>
                <a:spcPct val="100000"/>
              </a:lnSpc>
              <a:spcBef>
                <a:spcPts val="600"/>
              </a:spcBef>
              <a:spcAft>
                <a:spcPts val="0"/>
              </a:spcAft>
              <a:buClr>
                <a:schemeClr val="dk1"/>
              </a:buClr>
              <a:buSzPts val="1200"/>
              <a:buChar char="•"/>
            </a:pPr>
            <a:r>
              <a:rPr lang="en-US" sz="1200" b="1" dirty="0"/>
              <a:t>Launch Mode: </a:t>
            </a:r>
            <a:r>
              <a:rPr lang="en-US" sz="1200" dirty="0"/>
              <a:t>Raised from horizontal to vertical position, fueled, and then launched.</a:t>
            </a:r>
            <a:endParaRPr sz="1200" dirty="0"/>
          </a:p>
          <a:p>
            <a:pPr marL="285750" lvl="0" indent="-285750" algn="l" rtl="0">
              <a:lnSpc>
                <a:spcPct val="100000"/>
              </a:lnSpc>
              <a:spcBef>
                <a:spcPts val="600"/>
              </a:spcBef>
              <a:spcAft>
                <a:spcPts val="0"/>
              </a:spcAft>
              <a:buClr>
                <a:schemeClr val="dk1"/>
              </a:buClr>
              <a:buSzPts val="1200"/>
              <a:buChar char="•"/>
            </a:pPr>
            <a:r>
              <a:rPr lang="en-US" sz="1200" b="1" dirty="0"/>
              <a:t>Crew Size: </a:t>
            </a:r>
            <a:r>
              <a:rPr lang="en-US" sz="1200" dirty="0"/>
              <a:t>Five; Missile Combat Crew Commander, Deputy Missile Combat Crew Commander, Ballistic Missile Analyst Technician, Missile Maintenance Technician, and Power Production Technician.</a:t>
            </a:r>
            <a:endParaRPr dirty="0"/>
          </a:p>
          <a:p>
            <a:pPr marL="285750" lvl="0" indent="-285750" algn="l" rtl="0">
              <a:lnSpc>
                <a:spcPct val="100000"/>
              </a:lnSpc>
              <a:spcBef>
                <a:spcPts val="600"/>
              </a:spcBef>
              <a:spcAft>
                <a:spcPts val="0"/>
              </a:spcAft>
              <a:buClr>
                <a:schemeClr val="dk1"/>
              </a:buClr>
              <a:buSzPts val="1200"/>
              <a:buChar char="•"/>
            </a:pPr>
            <a:r>
              <a:rPr lang="en-US" sz="1200" b="1" dirty="0"/>
              <a:t>Interesting Facts: </a:t>
            </a:r>
            <a:r>
              <a:rPr lang="en-US" sz="1200" dirty="0"/>
              <a:t>The major advancement for Atlas E was an all-inertial guidance systems which obviated the need for ground based radar control stations. Also, Atlas E was deployed in a more hardened and dispersed mode than Atlas D.</a:t>
            </a:r>
            <a:endParaRPr sz="1200" b="1" dirty="0"/>
          </a:p>
          <a:p>
            <a:pPr marL="0" lvl="0" indent="0" algn="l" rtl="0">
              <a:lnSpc>
                <a:spcPct val="100000"/>
              </a:lnSpc>
              <a:spcBef>
                <a:spcPts val="600"/>
              </a:spcBef>
              <a:spcAft>
                <a:spcPts val="0"/>
              </a:spcAft>
              <a:buClr>
                <a:schemeClr val="dk1"/>
              </a:buClr>
              <a:buSzPts val="1200"/>
              <a:buNone/>
            </a:pPr>
            <a:endParaRPr sz="1200" dirty="0"/>
          </a:p>
          <a:p>
            <a:pPr marL="0" lvl="0" indent="0" algn="l" rtl="0">
              <a:lnSpc>
                <a:spcPct val="100000"/>
              </a:lnSpc>
              <a:spcBef>
                <a:spcPts val="600"/>
              </a:spcBef>
              <a:spcAft>
                <a:spcPts val="0"/>
              </a:spcAft>
              <a:buClr>
                <a:schemeClr val="dk1"/>
              </a:buClr>
              <a:buSzPts val="1200"/>
              <a:buNone/>
            </a:pPr>
            <a:endParaRPr sz="1200" dirty="0"/>
          </a:p>
          <a:p>
            <a:pPr marL="0" lvl="0" indent="0" algn="l" rtl="0">
              <a:lnSpc>
                <a:spcPct val="100000"/>
              </a:lnSpc>
              <a:spcBef>
                <a:spcPts val="600"/>
              </a:spcBef>
              <a:spcAft>
                <a:spcPts val="0"/>
              </a:spcAft>
              <a:buClr>
                <a:schemeClr val="dk1"/>
              </a:buClr>
              <a:buSzPts val="1200"/>
              <a:buNone/>
            </a:pPr>
            <a:endParaRPr sz="1200" dirty="0"/>
          </a:p>
          <a:p>
            <a:pPr marL="285750" lvl="0" indent="-285750" algn="l" rtl="0">
              <a:lnSpc>
                <a:spcPct val="100000"/>
              </a:lnSpc>
              <a:spcBef>
                <a:spcPts val="600"/>
              </a:spcBef>
              <a:spcAft>
                <a:spcPts val="0"/>
              </a:spcAft>
              <a:buClr>
                <a:schemeClr val="dk1"/>
              </a:buClr>
              <a:buSzPts val="1200"/>
              <a:buChar char="•"/>
            </a:pPr>
            <a:r>
              <a:rPr lang="en-US" sz="1200" dirty="0"/>
              <a:t>Fairchild AFB, WA		</a:t>
            </a:r>
            <a:r>
              <a:rPr lang="en-US" sz="1200" dirty="0">
                <a:solidFill>
                  <a:srgbClr val="000000"/>
                </a:solidFill>
              </a:rPr>
              <a:t>1961-1965		567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Forbes AFB, KS		1961-1965		548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F. E. Warren AFB, WY		1961-1965	</a:t>
            </a:r>
            <a:r>
              <a:rPr lang="en-US" sz="1200" dirty="0"/>
              <a:t>	566 SMS</a:t>
            </a:r>
            <a:endParaRPr sz="1200" dirty="0"/>
          </a:p>
          <a:p>
            <a:pPr marL="0" lvl="0" indent="0" algn="l" rtl="0">
              <a:lnSpc>
                <a:spcPct val="100000"/>
              </a:lnSpc>
              <a:spcBef>
                <a:spcPts val="600"/>
              </a:spcBef>
              <a:spcAft>
                <a:spcPts val="0"/>
              </a:spcAft>
              <a:buClr>
                <a:schemeClr val="dk1"/>
              </a:buClr>
              <a:buSzPts val="1200"/>
              <a:buNone/>
            </a:pPr>
            <a:endParaRPr sz="1200" dirty="0"/>
          </a:p>
        </p:txBody>
      </p:sp>
      <p:sp>
        <p:nvSpPr>
          <p:cNvPr id="439" name="Google Shape;439;p1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40" name="Google Shape;440;p17"/>
          <p:cNvPicPr preferRelativeResize="0"/>
          <p:nvPr/>
        </p:nvPicPr>
        <p:blipFill rotWithShape="1">
          <a:blip r:embed="rId3">
            <a:alphaModFix/>
          </a:blip>
          <a:srcRect l="70154" t="3461" r="4522" b="9514"/>
          <a:stretch/>
        </p:blipFill>
        <p:spPr>
          <a:xfrm>
            <a:off x="8018618" y="1408545"/>
            <a:ext cx="993461" cy="47969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 DEPLOYED LOCATIONS</a:t>
            </a:r>
            <a:endParaRPr/>
          </a:p>
        </p:txBody>
      </p:sp>
      <p:sp>
        <p:nvSpPr>
          <p:cNvPr id="446" name="Google Shape;446;p1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47" name="Google Shape;447;p18"/>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448" name="Google Shape;448;p18"/>
          <p:cNvSpPr/>
          <p:nvPr/>
        </p:nvSpPr>
        <p:spPr>
          <a:xfrm>
            <a:off x="2176357" y="198305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9" name="Google Shape;449;p18"/>
          <p:cNvSpPr/>
          <p:nvPr/>
        </p:nvSpPr>
        <p:spPr>
          <a:xfrm>
            <a:off x="4578614" y="3726966"/>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0" name="Google Shape;450;p18"/>
          <p:cNvSpPr txBox="1"/>
          <p:nvPr/>
        </p:nvSpPr>
        <p:spPr>
          <a:xfrm>
            <a:off x="1582632" y="1983050"/>
            <a:ext cx="66992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Fairchild</a:t>
            </a:r>
            <a:endParaRPr/>
          </a:p>
        </p:txBody>
      </p:sp>
      <p:sp>
        <p:nvSpPr>
          <p:cNvPr id="451" name="Google Shape;451;p18"/>
          <p:cNvSpPr txBox="1"/>
          <p:nvPr/>
        </p:nvSpPr>
        <p:spPr>
          <a:xfrm>
            <a:off x="2844389" y="3078490"/>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endParaRPr/>
          </a:p>
        </p:txBody>
      </p:sp>
      <p:sp>
        <p:nvSpPr>
          <p:cNvPr id="452" name="Google Shape;452;p18"/>
          <p:cNvSpPr txBox="1"/>
          <p:nvPr/>
        </p:nvSpPr>
        <p:spPr>
          <a:xfrm>
            <a:off x="4295517" y="3745549"/>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Forbes</a:t>
            </a:r>
            <a:endParaRPr/>
          </a:p>
        </p:txBody>
      </p:sp>
      <p:sp>
        <p:nvSpPr>
          <p:cNvPr id="453" name="Google Shape;453;p18"/>
          <p:cNvSpPr/>
          <p:nvPr/>
        </p:nvSpPr>
        <p:spPr>
          <a:xfrm>
            <a:off x="3545416" y="3323675"/>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 – FAIRCHILD AFB, WA</a:t>
            </a:r>
            <a:endParaRPr/>
          </a:p>
        </p:txBody>
      </p:sp>
      <p:sp>
        <p:nvSpPr>
          <p:cNvPr id="459" name="Google Shape;459;p1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60" name="Google Shape;460;p19"/>
          <p:cNvPicPr preferRelativeResize="0">
            <a:picLocks noGrp="1"/>
          </p:cNvPicPr>
          <p:nvPr>
            <p:ph type="body" idx="1"/>
          </p:nvPr>
        </p:nvPicPr>
        <p:blipFill rotWithShape="1">
          <a:blip r:embed="rId3">
            <a:alphaModFix/>
          </a:blip>
          <a:srcRect/>
          <a:stretch/>
        </p:blipFill>
        <p:spPr>
          <a:xfrm>
            <a:off x="418853" y="1757813"/>
            <a:ext cx="5783163" cy="3758089"/>
          </a:xfrm>
          <a:prstGeom prst="rect">
            <a:avLst/>
          </a:prstGeom>
          <a:noFill/>
          <a:ln>
            <a:noFill/>
          </a:ln>
        </p:spPr>
      </p:pic>
      <p:pic>
        <p:nvPicPr>
          <p:cNvPr id="461" name="Google Shape;461;p19" descr="567_Strategic_Missile_Sq_emblem.png"/>
          <p:cNvPicPr preferRelativeResize="0"/>
          <p:nvPr/>
        </p:nvPicPr>
        <p:blipFill rotWithShape="1">
          <a:blip r:embed="rId4">
            <a:alphaModFix/>
          </a:blip>
          <a:srcRect/>
          <a:stretch/>
        </p:blipFill>
        <p:spPr>
          <a:xfrm>
            <a:off x="6678446" y="2132138"/>
            <a:ext cx="1998510" cy="1922457"/>
          </a:xfrm>
          <a:prstGeom prst="rect">
            <a:avLst/>
          </a:prstGeom>
          <a:noFill/>
          <a:ln>
            <a:noFill/>
          </a:ln>
        </p:spPr>
      </p:pic>
      <p:sp>
        <p:nvSpPr>
          <p:cNvPr id="462" name="Google Shape;462;p19"/>
          <p:cNvSpPr/>
          <p:nvPr/>
        </p:nvSpPr>
        <p:spPr>
          <a:xfrm>
            <a:off x="6299129" y="4054595"/>
            <a:ext cx="2595923"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567</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nine complexes in the squadron (1x9) dispersed away from each other. Complex 567-3 was actually located in Idaho. The squadron was on-alert from 1961 to 1965.</a:t>
            </a:r>
            <a:endParaRPr sz="1400" b="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
          <p:cNvSpPr txBox="1">
            <a:spLocks noGrp="1"/>
          </p:cNvSpPr>
          <p:nvPr>
            <p:ph type="title"/>
          </p:nvPr>
        </p:nvSpPr>
        <p:spPr>
          <a:xfrm>
            <a:off x="628650" y="1027673"/>
            <a:ext cx="2456194"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000"/>
              <a:buFont typeface="Oswald"/>
              <a:buNone/>
            </a:pPr>
            <a:r>
              <a:rPr lang="en-US" sz="3000"/>
              <a:t>AGENDA</a:t>
            </a:r>
            <a:endParaRPr/>
          </a:p>
        </p:txBody>
      </p:sp>
      <p:sp>
        <p:nvSpPr>
          <p:cNvPr id="249" name="Google Shape;249;p2"/>
          <p:cNvSpPr txBox="1">
            <a:spLocks noGrp="1"/>
          </p:cNvSpPr>
          <p:nvPr>
            <p:ph type="body" idx="1"/>
          </p:nvPr>
        </p:nvSpPr>
        <p:spPr>
          <a:xfrm>
            <a:off x="628650" y="2017056"/>
            <a:ext cx="7115040" cy="3980922"/>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100000"/>
              </a:lnSpc>
              <a:spcBef>
                <a:spcPts val="0"/>
              </a:spcBef>
              <a:spcAft>
                <a:spcPts val="0"/>
              </a:spcAft>
              <a:buClr>
                <a:schemeClr val="lt1"/>
              </a:buClr>
              <a:buSzPct val="100000"/>
              <a:buFont typeface="Calibri"/>
              <a:buChar char="-"/>
            </a:pPr>
            <a:r>
              <a:rPr lang="en-US"/>
              <a:t>THE IMPORTANCE OF DETERRENCE AND THE ICBM</a:t>
            </a:r>
            <a:endParaRPr/>
          </a:p>
          <a:p>
            <a:pPr marL="285750" lvl="0" indent="-285750" algn="l" rtl="0">
              <a:lnSpc>
                <a:spcPct val="100000"/>
              </a:lnSpc>
              <a:spcBef>
                <a:spcPts val="1800"/>
              </a:spcBef>
              <a:spcAft>
                <a:spcPts val="0"/>
              </a:spcAft>
              <a:buClr>
                <a:schemeClr val="lt1"/>
              </a:buClr>
              <a:buSzPct val="100000"/>
              <a:buFont typeface="Calibri"/>
              <a:buChar char="-"/>
            </a:pPr>
            <a:r>
              <a:rPr lang="en-US"/>
              <a:t>BACKGROUND</a:t>
            </a:r>
            <a:endParaRPr/>
          </a:p>
          <a:p>
            <a:pPr marL="285750" lvl="0" indent="-285750" algn="l" rtl="0">
              <a:lnSpc>
                <a:spcPct val="100000"/>
              </a:lnSpc>
              <a:spcBef>
                <a:spcPts val="1800"/>
              </a:spcBef>
              <a:spcAft>
                <a:spcPts val="0"/>
              </a:spcAft>
              <a:buClr>
                <a:schemeClr val="lt1"/>
              </a:buClr>
              <a:buSzPct val="100000"/>
              <a:buFont typeface="Calibri"/>
              <a:buChar char="-"/>
            </a:pPr>
            <a:r>
              <a:rPr lang="en-US"/>
              <a:t>ATLAS</a:t>
            </a:r>
            <a:endParaRPr/>
          </a:p>
          <a:p>
            <a:pPr marL="285750" lvl="0" indent="-285750" algn="l" rtl="0">
              <a:lnSpc>
                <a:spcPct val="100000"/>
              </a:lnSpc>
              <a:spcBef>
                <a:spcPts val="1800"/>
              </a:spcBef>
              <a:spcAft>
                <a:spcPts val="0"/>
              </a:spcAft>
              <a:buClr>
                <a:schemeClr val="lt1"/>
              </a:buClr>
              <a:buSzPct val="100000"/>
              <a:buFont typeface="Calibri"/>
              <a:buChar char="-"/>
            </a:pPr>
            <a:r>
              <a:rPr lang="en-US"/>
              <a:t>TITAN I</a:t>
            </a:r>
            <a:endParaRPr/>
          </a:p>
          <a:p>
            <a:pPr marL="285750" lvl="0" indent="-285750" algn="l" rtl="0">
              <a:lnSpc>
                <a:spcPct val="100000"/>
              </a:lnSpc>
              <a:spcBef>
                <a:spcPts val="1800"/>
              </a:spcBef>
              <a:spcAft>
                <a:spcPts val="0"/>
              </a:spcAft>
              <a:buClr>
                <a:schemeClr val="lt1"/>
              </a:buClr>
              <a:buSzPct val="100000"/>
              <a:buFont typeface="Calibri"/>
              <a:buChar char="-"/>
            </a:pPr>
            <a:r>
              <a:rPr lang="en-US"/>
              <a:t>TITAN II</a:t>
            </a:r>
            <a:endParaRPr/>
          </a:p>
          <a:p>
            <a:pPr marL="285750" lvl="0" indent="-285750" algn="l" rtl="0">
              <a:lnSpc>
                <a:spcPct val="100000"/>
              </a:lnSpc>
              <a:spcBef>
                <a:spcPts val="1800"/>
              </a:spcBef>
              <a:spcAft>
                <a:spcPts val="0"/>
              </a:spcAft>
              <a:buClr>
                <a:schemeClr val="lt1"/>
              </a:buClr>
              <a:buSzPct val="100000"/>
              <a:buFont typeface="Calibri"/>
              <a:buChar char="-"/>
            </a:pPr>
            <a:r>
              <a:rPr lang="en-US"/>
              <a:t>MINUTEMAN</a:t>
            </a:r>
            <a:endParaRPr/>
          </a:p>
          <a:p>
            <a:pPr marL="285750" lvl="0" indent="-285750" algn="l" rtl="0">
              <a:lnSpc>
                <a:spcPct val="100000"/>
              </a:lnSpc>
              <a:spcBef>
                <a:spcPts val="1800"/>
              </a:spcBef>
              <a:spcAft>
                <a:spcPts val="0"/>
              </a:spcAft>
              <a:buClr>
                <a:schemeClr val="lt1"/>
              </a:buClr>
              <a:buSzPct val="100000"/>
              <a:buFont typeface="Calibri"/>
              <a:buChar char="-"/>
            </a:pPr>
            <a:r>
              <a:rPr lang="en-US"/>
              <a:t>PEACEKEEPER</a:t>
            </a:r>
            <a:endParaRPr/>
          </a:p>
          <a:p>
            <a:pPr marL="285750" lvl="0" indent="-285750" algn="l" rtl="0">
              <a:lnSpc>
                <a:spcPct val="100000"/>
              </a:lnSpc>
              <a:spcBef>
                <a:spcPts val="1800"/>
              </a:spcBef>
              <a:spcAft>
                <a:spcPts val="0"/>
              </a:spcAft>
              <a:buClr>
                <a:schemeClr val="lt1"/>
              </a:buClr>
              <a:buSzPct val="100000"/>
              <a:buFont typeface="Calibri"/>
              <a:buChar char="-"/>
            </a:pPr>
            <a:r>
              <a:rPr lang="en-US"/>
              <a:t>TREATIES</a:t>
            </a:r>
            <a:endParaRPr/>
          </a:p>
          <a:p>
            <a:pPr marL="285750" lvl="0" indent="-285750" algn="l" rtl="0">
              <a:lnSpc>
                <a:spcPct val="100000"/>
              </a:lnSpc>
              <a:spcBef>
                <a:spcPts val="1800"/>
              </a:spcBef>
              <a:spcAft>
                <a:spcPts val="0"/>
              </a:spcAft>
              <a:buClr>
                <a:schemeClr val="lt1"/>
              </a:buClr>
              <a:buSzPct val="100000"/>
              <a:buFont typeface="Calibri"/>
              <a:buChar char="-"/>
            </a:pPr>
            <a:r>
              <a:rPr lang="en-US"/>
              <a:t>CURRENT ICBM FORCE</a:t>
            </a:r>
            <a:endParaRPr/>
          </a:p>
          <a:p>
            <a:pPr marL="285750" lvl="0" indent="-285750" algn="l" rtl="0">
              <a:lnSpc>
                <a:spcPct val="100000"/>
              </a:lnSpc>
              <a:spcBef>
                <a:spcPts val="1800"/>
              </a:spcBef>
              <a:spcAft>
                <a:spcPts val="0"/>
              </a:spcAft>
              <a:buClr>
                <a:schemeClr val="lt1"/>
              </a:buClr>
              <a:buSzPct val="100000"/>
              <a:buFont typeface="Calibri"/>
              <a:buChar char="-"/>
            </a:pPr>
            <a:r>
              <a:rPr lang="en-US"/>
              <a:t>SENTINEL</a:t>
            </a:r>
            <a:endParaRPr/>
          </a:p>
          <a:p>
            <a:pPr marL="285750" lvl="0" indent="-191770" algn="l" rtl="0">
              <a:lnSpc>
                <a:spcPct val="100000"/>
              </a:lnSpc>
              <a:spcBef>
                <a:spcPts val="1800"/>
              </a:spcBef>
              <a:spcAft>
                <a:spcPts val="0"/>
              </a:spcAft>
              <a:buClr>
                <a:schemeClr val="lt1"/>
              </a:buClr>
              <a:buSzPct val="100000"/>
              <a:buFont typeface="Calibri"/>
              <a:buNone/>
            </a:pPr>
            <a:endParaRPr/>
          </a:p>
          <a:p>
            <a:pPr marL="285750" lvl="0" indent="-191770" algn="l" rtl="0">
              <a:lnSpc>
                <a:spcPct val="100000"/>
              </a:lnSpc>
              <a:spcBef>
                <a:spcPts val="1800"/>
              </a:spcBef>
              <a:spcAft>
                <a:spcPts val="0"/>
              </a:spcAft>
              <a:buClr>
                <a:schemeClr val="lt1"/>
              </a:buClr>
              <a:buSzPct val="100000"/>
              <a:buFont typeface="Calibri"/>
              <a:buNone/>
            </a:pPr>
            <a:endParaRPr/>
          </a:p>
          <a:p>
            <a:pPr marL="0" lvl="0" indent="0" algn="l" rtl="0">
              <a:lnSpc>
                <a:spcPct val="100000"/>
              </a:lnSpc>
              <a:spcBef>
                <a:spcPts val="1800"/>
              </a:spcBef>
              <a:spcAft>
                <a:spcPts val="0"/>
              </a:spcAft>
              <a:buClr>
                <a:schemeClr val="lt1"/>
              </a:buClr>
              <a:buSzPct val="100000"/>
              <a:buNone/>
            </a:pPr>
            <a:endParaRPr/>
          </a:p>
          <a:p>
            <a:pPr marL="0" lvl="0" indent="0" algn="l" rtl="0">
              <a:lnSpc>
                <a:spcPct val="100000"/>
              </a:lnSpc>
              <a:spcBef>
                <a:spcPts val="1800"/>
              </a:spcBef>
              <a:spcAft>
                <a:spcPts val="0"/>
              </a:spcAft>
              <a:buClr>
                <a:schemeClr val="lt1"/>
              </a:buClr>
              <a:buSzPct val="100000"/>
              <a:buNone/>
            </a:pPr>
            <a:endParaRPr/>
          </a:p>
          <a:p>
            <a:pPr marL="457200" lvl="1" indent="0" algn="l" rtl="0">
              <a:lnSpc>
                <a:spcPct val="100000"/>
              </a:lnSpc>
              <a:spcBef>
                <a:spcPts val="1200"/>
              </a:spcBef>
              <a:spcAft>
                <a:spcPts val="0"/>
              </a:spcAft>
              <a:buClr>
                <a:schemeClr val="lt1"/>
              </a:buClr>
              <a:buSzPct val="100000"/>
              <a:buNone/>
            </a:pPr>
            <a:endParaRPr/>
          </a:p>
          <a:p>
            <a:pPr marL="0" lvl="0" indent="0" algn="l" rtl="0">
              <a:lnSpc>
                <a:spcPct val="100000"/>
              </a:lnSpc>
              <a:spcBef>
                <a:spcPts val="1800"/>
              </a:spcBef>
              <a:spcAft>
                <a:spcPts val="0"/>
              </a:spcAft>
              <a:buClr>
                <a:schemeClr val="lt1"/>
              </a:buClr>
              <a:buSzPct val="100000"/>
              <a:buNone/>
            </a:pPr>
            <a:endParaRPr/>
          </a:p>
        </p:txBody>
      </p:sp>
      <p:cxnSp>
        <p:nvCxnSpPr>
          <p:cNvPr id="250" name="Google Shape;250;p2"/>
          <p:cNvCxnSpPr/>
          <p:nvPr/>
        </p:nvCxnSpPr>
        <p:spPr>
          <a:xfrm>
            <a:off x="628650" y="1837011"/>
            <a:ext cx="8515350" cy="0"/>
          </a:xfrm>
          <a:prstGeom prst="straightConnector1">
            <a:avLst/>
          </a:prstGeom>
          <a:noFill/>
          <a:ln w="9525" cap="flat" cmpd="sng">
            <a:solidFill>
              <a:schemeClr val="accent6"/>
            </a:solidFill>
            <a:prstDash val="solid"/>
            <a:miter lim="800000"/>
            <a:headEnd type="none" w="sm" len="sm"/>
            <a:tailEnd type="none" w="sm" len="sm"/>
          </a:ln>
        </p:spPr>
      </p:cxnSp>
      <p:sp>
        <p:nvSpPr>
          <p:cNvPr id="251" name="Google Shape;251;p2"/>
          <p:cNvSpPr txBox="1">
            <a:spLocks noGrp="1"/>
          </p:cNvSpPr>
          <p:nvPr>
            <p:ph type="ftr" idx="11"/>
          </p:nvPr>
        </p:nvSpPr>
        <p:spPr>
          <a:xfrm>
            <a:off x="1287262" y="6400800"/>
            <a:ext cx="6770888" cy="457549"/>
          </a:xfrm>
          <a:prstGeom prst="rect">
            <a:avLst/>
          </a:prstGeom>
          <a:noFill/>
          <a:ln>
            <a:noFill/>
          </a:ln>
        </p:spPr>
        <p:txBody>
          <a:bodyPr spcFirstLastPara="1" wrap="square" lIns="0" tIns="0" rIns="0" bIns="0" anchor="ctr" anchorCtr="0">
            <a:noAutofit/>
          </a:bodyPr>
          <a:lstStyle/>
          <a:p>
            <a:pPr marL="11113" lvl="0" indent="0" algn="ctr" rtl="0">
              <a:spcBef>
                <a:spcPts val="0"/>
              </a:spcBef>
              <a:spcAft>
                <a:spcPts val="0"/>
              </a:spcAft>
              <a:buNone/>
            </a:pPr>
            <a:r>
              <a:rPr lang="en-US" sz="1200"/>
              <a:t>AF Missileers: Extraordinary people. Unmatched responsibility. Overwhelming capabilities.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 – FORBES AFB, KS</a:t>
            </a:r>
            <a:endParaRPr/>
          </a:p>
        </p:txBody>
      </p:sp>
      <p:sp>
        <p:nvSpPr>
          <p:cNvPr id="468" name="Google Shape;468;p2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69" name="Google Shape;469;p20"/>
          <p:cNvPicPr preferRelativeResize="0">
            <a:picLocks noGrp="1"/>
          </p:cNvPicPr>
          <p:nvPr>
            <p:ph type="body" idx="1"/>
          </p:nvPr>
        </p:nvPicPr>
        <p:blipFill rotWithShape="1">
          <a:blip r:embed="rId3">
            <a:alphaModFix/>
          </a:blip>
          <a:srcRect/>
          <a:stretch/>
        </p:blipFill>
        <p:spPr>
          <a:xfrm>
            <a:off x="662608" y="1465730"/>
            <a:ext cx="4066852" cy="4626943"/>
          </a:xfrm>
          <a:prstGeom prst="rect">
            <a:avLst/>
          </a:prstGeom>
          <a:noFill/>
          <a:ln>
            <a:noFill/>
          </a:ln>
        </p:spPr>
      </p:pic>
      <p:pic>
        <p:nvPicPr>
          <p:cNvPr id="470" name="Google Shape;470;p20"/>
          <p:cNvPicPr preferRelativeResize="0"/>
          <p:nvPr/>
        </p:nvPicPr>
        <p:blipFill rotWithShape="1">
          <a:blip r:embed="rId4">
            <a:alphaModFix/>
          </a:blip>
          <a:srcRect/>
          <a:stretch/>
        </p:blipFill>
        <p:spPr>
          <a:xfrm>
            <a:off x="5442677" y="2013945"/>
            <a:ext cx="2970038" cy="2513825"/>
          </a:xfrm>
          <a:prstGeom prst="rect">
            <a:avLst/>
          </a:prstGeom>
          <a:noFill/>
          <a:ln>
            <a:noFill/>
          </a:ln>
        </p:spPr>
      </p:pic>
      <p:sp>
        <p:nvSpPr>
          <p:cNvPr id="471" name="Google Shape;471;p20"/>
          <p:cNvSpPr/>
          <p:nvPr/>
        </p:nvSpPr>
        <p:spPr>
          <a:xfrm>
            <a:off x="5696157" y="4644668"/>
            <a:ext cx="259592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548</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1961 to 1965.</a:t>
            </a:r>
            <a:endParaRPr sz="1400" b="1">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 – F.E. WARREN AFB, WY</a:t>
            </a:r>
            <a:endParaRPr/>
          </a:p>
        </p:txBody>
      </p:sp>
      <p:sp>
        <p:nvSpPr>
          <p:cNvPr id="477" name="Google Shape;477;p2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78" name="Google Shape;478;p21"/>
          <p:cNvPicPr preferRelativeResize="0"/>
          <p:nvPr/>
        </p:nvPicPr>
        <p:blipFill rotWithShape="1">
          <a:blip r:embed="rId3">
            <a:alphaModFix/>
          </a:blip>
          <a:srcRect/>
          <a:stretch/>
        </p:blipFill>
        <p:spPr>
          <a:xfrm>
            <a:off x="662608" y="1383507"/>
            <a:ext cx="5068817" cy="4780488"/>
          </a:xfrm>
          <a:prstGeom prst="rect">
            <a:avLst/>
          </a:prstGeom>
          <a:noFill/>
          <a:ln>
            <a:noFill/>
          </a:ln>
        </p:spPr>
      </p:pic>
      <p:pic>
        <p:nvPicPr>
          <p:cNvPr id="479" name="Google Shape;479;p21" descr="Screen Shot 2022-07-12 at 2.13.25 PM.png"/>
          <p:cNvPicPr preferRelativeResize="0"/>
          <p:nvPr/>
        </p:nvPicPr>
        <p:blipFill rotWithShape="1">
          <a:blip r:embed="rId4">
            <a:alphaModFix/>
          </a:blip>
          <a:srcRect/>
          <a:stretch/>
        </p:blipFill>
        <p:spPr>
          <a:xfrm>
            <a:off x="6167472" y="1335990"/>
            <a:ext cx="2435418" cy="2497865"/>
          </a:xfrm>
          <a:prstGeom prst="rect">
            <a:avLst/>
          </a:prstGeom>
          <a:noFill/>
          <a:ln>
            <a:noFill/>
          </a:ln>
        </p:spPr>
      </p:pic>
      <p:sp>
        <p:nvSpPr>
          <p:cNvPr id="480" name="Google Shape;480;p21"/>
          <p:cNvSpPr/>
          <p:nvPr/>
        </p:nvSpPr>
        <p:spPr>
          <a:xfrm>
            <a:off x="6087220" y="3847205"/>
            <a:ext cx="2595923" cy="26161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566</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One missile and one Launch Control Center per complex with nine complexes in the squadron (1x9) dispersed away from each other. They were spread out across the three states of Wyoming, Nebraska, and Colorado. The squadron was on-alert from 1961 to 1965. Originally, the 566</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SMS was activated to control Offutt’s Atlas D missiles. However, in 1961 the 566</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SMS at Offutt and 549</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SMS at F.E. Warren switched designations to comply with lineage rules. Due to mutual agreement between the two units, the 549</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SMS retained the original emblem and the 566</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(now at F.E. Warren) created the emblem seen above.</a:t>
            </a:r>
            <a:endParaRPr sz="1000" b="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sp>
        <p:nvSpPr>
          <p:cNvPr id="486" name="Google Shape;486;p2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87" name="Google Shape;487;p22" descr="567sms site 6.jpg"/>
          <p:cNvPicPr preferRelativeResize="0"/>
          <p:nvPr/>
        </p:nvPicPr>
        <p:blipFill rotWithShape="1">
          <a:blip r:embed="rId3">
            <a:alphaModFix/>
          </a:blip>
          <a:srcRect/>
          <a:stretch/>
        </p:blipFill>
        <p:spPr>
          <a:xfrm>
            <a:off x="662607" y="1428868"/>
            <a:ext cx="7852741" cy="4136380"/>
          </a:xfrm>
          <a:prstGeom prst="rect">
            <a:avLst/>
          </a:prstGeom>
          <a:noFill/>
          <a:ln>
            <a:noFill/>
          </a:ln>
        </p:spPr>
      </p:pic>
      <p:sp>
        <p:nvSpPr>
          <p:cNvPr id="488" name="Google Shape;488;p22"/>
          <p:cNvSpPr/>
          <p:nvPr/>
        </p:nvSpPr>
        <p:spPr>
          <a:xfrm>
            <a:off x="497434" y="5671485"/>
            <a:ext cx="812718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An aerial view of a typical Atlas E site. Notice how most of the “coffin” launcher (green arrow) is buried underground versus the all above-ground Atlas D sites. The movable “coffin” launcher door is flush with ground level.</a:t>
            </a:r>
            <a:endParaRPr sz="1300">
              <a:solidFill>
                <a:schemeClr val="dk1"/>
              </a:solidFill>
              <a:latin typeface="Calibri"/>
              <a:ea typeface="Calibri"/>
              <a:cs typeface="Calibri"/>
              <a:sym typeface="Calibri"/>
            </a:endParaRPr>
          </a:p>
        </p:txBody>
      </p:sp>
      <p:sp>
        <p:nvSpPr>
          <p:cNvPr id="489" name="Google Shape;489;p22"/>
          <p:cNvSpPr/>
          <p:nvPr/>
        </p:nvSpPr>
        <p:spPr>
          <a:xfrm rot="-9652225">
            <a:off x="2648102" y="3182854"/>
            <a:ext cx="190195" cy="460857"/>
          </a:xfrm>
          <a:prstGeom prst="downArrow">
            <a:avLst>
              <a:gd name="adj1" fmla="val 50000"/>
              <a:gd name="adj2" fmla="val 50000"/>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sp>
        <p:nvSpPr>
          <p:cNvPr id="495" name="Google Shape;495;p2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496" name="Google Shape;496;p23" descr="missile1.gif"/>
          <p:cNvPicPr preferRelativeResize="0"/>
          <p:nvPr/>
        </p:nvPicPr>
        <p:blipFill rotWithShape="1">
          <a:blip r:embed="rId3">
            <a:alphaModFix/>
          </a:blip>
          <a:srcRect l="12537" t="19597" r="3537" b="21374"/>
          <a:stretch/>
        </p:blipFill>
        <p:spPr>
          <a:xfrm>
            <a:off x="662606" y="1493004"/>
            <a:ext cx="7880396" cy="4394901"/>
          </a:xfrm>
          <a:prstGeom prst="rect">
            <a:avLst/>
          </a:prstGeom>
          <a:noFill/>
          <a:ln>
            <a:noFill/>
          </a:ln>
        </p:spPr>
      </p:pic>
      <p:sp>
        <p:nvSpPr>
          <p:cNvPr id="497" name="Google Shape;497;p23"/>
          <p:cNvSpPr/>
          <p:nvPr/>
        </p:nvSpPr>
        <p:spPr>
          <a:xfrm>
            <a:off x="662606" y="5877230"/>
            <a:ext cx="798426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Another aerial view of a typical Atlas E site. Notice how most of the “coffin” launcher is buried underground versus the all above-ground Atlas D sites. The movable “coffin” launcher door is flush with ground level.</a:t>
            </a:r>
            <a:endParaRPr sz="13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pic>
        <p:nvPicPr>
          <p:cNvPr id="503" name="Google Shape;503;p24" descr="0102091130.jpg"/>
          <p:cNvPicPr preferRelativeResize="0">
            <a:picLocks noGrp="1"/>
          </p:cNvPicPr>
          <p:nvPr>
            <p:ph type="body" idx="1"/>
          </p:nvPr>
        </p:nvPicPr>
        <p:blipFill rotWithShape="1">
          <a:blip r:embed="rId3">
            <a:alphaModFix/>
          </a:blip>
          <a:srcRect/>
          <a:stretch/>
        </p:blipFill>
        <p:spPr>
          <a:xfrm>
            <a:off x="662608" y="1386045"/>
            <a:ext cx="7698256" cy="4535919"/>
          </a:xfrm>
          <a:prstGeom prst="rect">
            <a:avLst/>
          </a:prstGeom>
          <a:noFill/>
          <a:ln>
            <a:noFill/>
          </a:ln>
        </p:spPr>
      </p:pic>
      <p:sp>
        <p:nvSpPr>
          <p:cNvPr id="504" name="Google Shape;504;p2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505" name="Google Shape;505;p24"/>
          <p:cNvSpPr/>
          <p:nvPr/>
        </p:nvSpPr>
        <p:spPr>
          <a:xfrm>
            <a:off x="662606" y="5910785"/>
            <a:ext cx="79842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An Atlas E crew on alert in the Launch Control Center. Missileers originally wore white coverall uniforms until 1967, when they transitioned to two-piece blue uniforms.</a:t>
            </a:r>
            <a:endParaRPr sz="14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sp>
        <p:nvSpPr>
          <p:cNvPr id="511" name="Google Shape;511;p2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12" name="Google Shape;512;p25" descr="missile8.gif"/>
          <p:cNvPicPr preferRelativeResize="0"/>
          <p:nvPr/>
        </p:nvPicPr>
        <p:blipFill rotWithShape="1">
          <a:blip r:embed="rId3">
            <a:alphaModFix/>
          </a:blip>
          <a:srcRect l="29653" r="17463"/>
          <a:stretch/>
        </p:blipFill>
        <p:spPr>
          <a:xfrm>
            <a:off x="6363274" y="2319426"/>
            <a:ext cx="2504022" cy="3004061"/>
          </a:xfrm>
          <a:prstGeom prst="rect">
            <a:avLst/>
          </a:prstGeom>
          <a:noFill/>
          <a:ln>
            <a:noFill/>
          </a:ln>
        </p:spPr>
      </p:pic>
      <p:pic>
        <p:nvPicPr>
          <p:cNvPr id="513" name="Google Shape;513;p25" descr="missile7.gif"/>
          <p:cNvPicPr preferRelativeResize="0"/>
          <p:nvPr/>
        </p:nvPicPr>
        <p:blipFill rotWithShape="1">
          <a:blip r:embed="rId4">
            <a:alphaModFix/>
          </a:blip>
          <a:srcRect/>
          <a:stretch/>
        </p:blipFill>
        <p:spPr>
          <a:xfrm>
            <a:off x="406023" y="1896114"/>
            <a:ext cx="5726151" cy="3671100"/>
          </a:xfrm>
          <a:prstGeom prst="rect">
            <a:avLst/>
          </a:prstGeom>
          <a:noFill/>
          <a:ln>
            <a:noFill/>
          </a:ln>
        </p:spPr>
      </p:pic>
      <p:sp>
        <p:nvSpPr>
          <p:cNvPr id="514" name="Google Shape;514;p25"/>
          <p:cNvSpPr/>
          <p:nvPr/>
        </p:nvSpPr>
        <p:spPr>
          <a:xfrm>
            <a:off x="406023" y="5567214"/>
            <a:ext cx="572615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 view of the Launch Console in an Atlas E Launch Control Center.</a:t>
            </a:r>
            <a:endParaRPr sz="1400">
              <a:solidFill>
                <a:schemeClr val="dk1"/>
              </a:solidFill>
              <a:latin typeface="Calibri"/>
              <a:ea typeface="Calibri"/>
              <a:cs typeface="Calibri"/>
              <a:sym typeface="Calibri"/>
            </a:endParaRPr>
          </a:p>
        </p:txBody>
      </p:sp>
      <p:sp>
        <p:nvSpPr>
          <p:cNvPr id="515" name="Google Shape;515;p25"/>
          <p:cNvSpPr/>
          <p:nvPr/>
        </p:nvSpPr>
        <p:spPr>
          <a:xfrm>
            <a:off x="6363274" y="5413325"/>
            <a:ext cx="250402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A 567</a:t>
            </a:r>
            <a:r>
              <a:rPr lang="en-US" sz="1400" baseline="30000">
                <a:solidFill>
                  <a:schemeClr val="dk1"/>
                </a:solidFill>
                <a:latin typeface="Calibri"/>
                <a:ea typeface="Calibri"/>
                <a:cs typeface="Calibri"/>
                <a:sym typeface="Calibri"/>
              </a:rPr>
              <a:t>th</a:t>
            </a:r>
            <a:r>
              <a:rPr lang="en-US" sz="1400">
                <a:solidFill>
                  <a:schemeClr val="dk1"/>
                </a:solidFill>
                <a:latin typeface="Calibri"/>
                <a:ea typeface="Calibri"/>
                <a:cs typeface="Calibri"/>
                <a:sym typeface="Calibri"/>
              </a:rPr>
              <a:t> SMS Atlas E crew from Fairchild AFB, WA.</a:t>
            </a:r>
            <a:endParaRPr sz="1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sp>
        <p:nvSpPr>
          <p:cNvPr id="521" name="Google Shape;521;p2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522" name="Google Shape;522;p26"/>
          <p:cNvSpPr/>
          <p:nvPr/>
        </p:nvSpPr>
        <p:spPr>
          <a:xfrm>
            <a:off x="662606" y="5587619"/>
            <a:ext cx="7984261" cy="692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An Atlas E missile stored horizontally inside its “coffin” launcher with the roof closed. Atlas missiles were stored empty and were only fueled prior to launch. An Atlas missile would collapse under its own weight if left empty, so the tanks were pressurized with nitrogen gas in order to prevent them from collapsing in on themselves.</a:t>
            </a:r>
            <a:endParaRPr sz="1300">
              <a:solidFill>
                <a:schemeClr val="dk1"/>
              </a:solidFill>
              <a:latin typeface="Calibri"/>
              <a:ea typeface="Calibri"/>
              <a:cs typeface="Calibri"/>
              <a:sym typeface="Calibri"/>
            </a:endParaRPr>
          </a:p>
        </p:txBody>
      </p:sp>
      <p:pic>
        <p:nvPicPr>
          <p:cNvPr id="523" name="Google Shape;523;p26" descr="SC-48.jpg"/>
          <p:cNvPicPr preferRelativeResize="0"/>
          <p:nvPr/>
        </p:nvPicPr>
        <p:blipFill rotWithShape="1">
          <a:blip r:embed="rId3">
            <a:alphaModFix/>
          </a:blip>
          <a:srcRect/>
          <a:stretch/>
        </p:blipFill>
        <p:spPr>
          <a:xfrm>
            <a:off x="674284" y="1327726"/>
            <a:ext cx="7841065" cy="42598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E</a:t>
            </a:r>
            <a:endParaRPr/>
          </a:p>
        </p:txBody>
      </p:sp>
      <p:pic>
        <p:nvPicPr>
          <p:cNvPr id="529" name="Google Shape;529;p27" descr="AE-P-O-548-00-ZZ-00006_ColorPLXAerial.jpg"/>
          <p:cNvPicPr preferRelativeResize="0">
            <a:picLocks noGrp="1"/>
          </p:cNvPicPr>
          <p:nvPr>
            <p:ph type="body" idx="1"/>
          </p:nvPr>
        </p:nvPicPr>
        <p:blipFill rotWithShape="1">
          <a:blip r:embed="rId3">
            <a:alphaModFix/>
          </a:blip>
          <a:srcRect/>
          <a:stretch/>
        </p:blipFill>
        <p:spPr>
          <a:xfrm>
            <a:off x="662608" y="1404052"/>
            <a:ext cx="7852741" cy="4626943"/>
          </a:xfrm>
          <a:prstGeom prst="rect">
            <a:avLst/>
          </a:prstGeom>
          <a:noFill/>
          <a:ln>
            <a:noFill/>
          </a:ln>
        </p:spPr>
      </p:pic>
      <p:sp>
        <p:nvSpPr>
          <p:cNvPr id="530" name="Google Shape;530;p2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531" name="Google Shape;531;p27"/>
          <p:cNvSpPr/>
          <p:nvPr/>
        </p:nvSpPr>
        <p:spPr>
          <a:xfrm>
            <a:off x="410534" y="6030995"/>
            <a:ext cx="8287652"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An Atlas E raised to the vertical position with the roof door open. The missile would then be fueled prior to launch.</a:t>
            </a:r>
            <a:endParaRPr sz="13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72 DEPLOYED</a:t>
            </a:r>
            <a:endParaRPr/>
          </a:p>
        </p:txBody>
      </p:sp>
      <p:sp>
        <p:nvSpPr>
          <p:cNvPr id="537" name="Google Shape;537;p28"/>
          <p:cNvSpPr txBox="1">
            <a:spLocks noGrp="1"/>
          </p:cNvSpPr>
          <p:nvPr>
            <p:ph type="body" idx="1"/>
          </p:nvPr>
        </p:nvSpPr>
        <p:spPr>
          <a:xfrm>
            <a:off x="662609" y="1408545"/>
            <a:ext cx="7397494" cy="4796993"/>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b="1" dirty="0"/>
              <a:t>Missile: </a:t>
            </a:r>
            <a:r>
              <a:rPr lang="en-US" sz="1200" dirty="0"/>
              <a:t>HGM-16F (originally SM-65F)</a:t>
            </a:r>
            <a:endParaRPr sz="1200" dirty="0"/>
          </a:p>
          <a:p>
            <a:pPr marL="285750" lvl="0" indent="-285750" algn="l" rtl="0">
              <a:lnSpc>
                <a:spcPct val="100000"/>
              </a:lnSpc>
              <a:spcBef>
                <a:spcPts val="600"/>
              </a:spcBef>
              <a:spcAft>
                <a:spcPts val="0"/>
              </a:spcAft>
              <a:buClr>
                <a:schemeClr val="dk1"/>
              </a:buClr>
              <a:buSzPts val="1200"/>
              <a:buChar char="•"/>
            </a:pPr>
            <a:r>
              <a:rPr lang="en-US" sz="1200" b="1" dirty="0"/>
              <a:t>Fuel: </a:t>
            </a:r>
            <a:r>
              <a:rPr lang="en-US" sz="1200" dirty="0"/>
              <a:t>Liquid</a:t>
            </a:r>
            <a:endParaRPr sz="1200" dirty="0"/>
          </a:p>
          <a:p>
            <a:pPr marL="285750" lvl="0" indent="-285750" algn="l" rtl="0">
              <a:lnSpc>
                <a:spcPct val="100000"/>
              </a:lnSpc>
              <a:spcBef>
                <a:spcPts val="600"/>
              </a:spcBef>
              <a:spcAft>
                <a:spcPts val="0"/>
              </a:spcAft>
              <a:buClr>
                <a:schemeClr val="dk1"/>
              </a:buClr>
              <a:buSzPts val="1200"/>
              <a:buChar char="•"/>
            </a:pPr>
            <a:r>
              <a:rPr lang="en-US" sz="1200" b="1" dirty="0"/>
              <a:t>Warhead:</a:t>
            </a:r>
            <a:r>
              <a:rPr lang="en-US" sz="1200" dirty="0"/>
              <a:t> One Mk-4</a:t>
            </a:r>
            <a:endParaRPr dirty="0"/>
          </a:p>
          <a:p>
            <a:pPr marL="285750" lvl="0" indent="-285750" algn="l" rtl="0">
              <a:lnSpc>
                <a:spcPct val="100000"/>
              </a:lnSpc>
              <a:spcBef>
                <a:spcPts val="600"/>
              </a:spcBef>
              <a:spcAft>
                <a:spcPts val="0"/>
              </a:spcAft>
              <a:buClr>
                <a:schemeClr val="dk1"/>
              </a:buClr>
              <a:buSzPts val="1200"/>
              <a:buChar char="•"/>
            </a:pPr>
            <a:r>
              <a:rPr lang="en-US" sz="1200" b="1" dirty="0"/>
              <a:t>Guidance: </a:t>
            </a:r>
            <a:r>
              <a:rPr lang="en-US" sz="1200" dirty="0"/>
              <a:t>All-Inertial</a:t>
            </a:r>
            <a:endParaRPr sz="1200" dirty="0"/>
          </a:p>
          <a:p>
            <a:pPr marL="285750" lvl="0" indent="-285750" algn="l" rtl="0">
              <a:lnSpc>
                <a:spcPct val="100000"/>
              </a:lnSpc>
              <a:spcBef>
                <a:spcPts val="600"/>
              </a:spcBef>
              <a:spcAft>
                <a:spcPts val="0"/>
              </a:spcAft>
              <a:buClr>
                <a:schemeClr val="dk1"/>
              </a:buClr>
              <a:buSzPts val="1200"/>
              <a:buChar char="•"/>
            </a:pPr>
            <a:r>
              <a:rPr lang="en-US" sz="1200" b="1" dirty="0"/>
              <a:t>Site Plan: </a:t>
            </a:r>
            <a:r>
              <a:rPr lang="en-US" sz="1200" dirty="0"/>
              <a:t>One missile stored vertically in below-ground silo with adjoining control center.</a:t>
            </a:r>
            <a:endParaRPr dirty="0"/>
          </a:p>
          <a:p>
            <a:pPr marL="285750" lvl="0" indent="-285750" algn="l" rtl="0">
              <a:lnSpc>
                <a:spcPct val="100000"/>
              </a:lnSpc>
              <a:spcBef>
                <a:spcPts val="600"/>
              </a:spcBef>
              <a:spcAft>
                <a:spcPts val="0"/>
              </a:spcAft>
              <a:buClr>
                <a:srgbClr val="000000"/>
              </a:buClr>
              <a:buSzPts val="1200"/>
              <a:buChar char="•"/>
            </a:pPr>
            <a:r>
              <a:rPr lang="en-US" sz="1200" b="1" dirty="0">
                <a:solidFill>
                  <a:srgbClr val="000000"/>
                </a:solidFill>
              </a:rPr>
              <a:t>Deployment: </a:t>
            </a:r>
            <a:r>
              <a:rPr lang="en-US" sz="1200" dirty="0">
                <a:solidFill>
                  <a:srgbClr val="000000"/>
                </a:solidFill>
              </a:rPr>
              <a:t>One missile per complex with twelve complexes per squadron (1 x 12)</a:t>
            </a:r>
            <a:endParaRPr sz="1200" dirty="0">
              <a:solidFill>
                <a:srgbClr val="000000"/>
              </a:solidFill>
            </a:endParaRPr>
          </a:p>
          <a:p>
            <a:pPr marL="285750" lvl="0" indent="-285750" algn="l" rtl="0">
              <a:lnSpc>
                <a:spcPct val="100000"/>
              </a:lnSpc>
              <a:spcBef>
                <a:spcPts val="600"/>
              </a:spcBef>
              <a:spcAft>
                <a:spcPts val="0"/>
              </a:spcAft>
              <a:buClr>
                <a:schemeClr val="dk1"/>
              </a:buClr>
              <a:buSzPts val="1200"/>
              <a:buChar char="•"/>
            </a:pPr>
            <a:r>
              <a:rPr lang="en-US" sz="1200" b="1" dirty="0"/>
              <a:t>Launch Mode: </a:t>
            </a:r>
            <a:r>
              <a:rPr lang="en-US" sz="1200" dirty="0"/>
              <a:t>Missile was fueled, raised to surface via a silo elevator, and then launched.</a:t>
            </a:r>
            <a:endParaRPr sz="1200" dirty="0"/>
          </a:p>
          <a:p>
            <a:pPr marL="285750" lvl="0" indent="-285750" algn="l" rtl="0">
              <a:lnSpc>
                <a:spcPct val="100000"/>
              </a:lnSpc>
              <a:spcBef>
                <a:spcPts val="600"/>
              </a:spcBef>
              <a:spcAft>
                <a:spcPts val="0"/>
              </a:spcAft>
              <a:buClr>
                <a:schemeClr val="dk1"/>
              </a:buClr>
              <a:buSzPts val="1200"/>
              <a:buChar char="•"/>
            </a:pPr>
            <a:r>
              <a:rPr lang="en-US" sz="1200" b="1" dirty="0"/>
              <a:t>Crew Size: </a:t>
            </a:r>
            <a:r>
              <a:rPr lang="en-US" sz="1200" dirty="0"/>
              <a:t>Five; Missile Combat Crew Commander, Deputy Missile Combat Crew Commander, Ballistic Missile Analyst Technician, Missile Facilities Technician, and Electrical Power Production Technician.</a:t>
            </a:r>
            <a:endParaRPr sz="1200" b="1" dirty="0"/>
          </a:p>
          <a:p>
            <a:pPr marL="285750" lvl="0" indent="-285750" algn="l" rtl="0">
              <a:lnSpc>
                <a:spcPct val="100000"/>
              </a:lnSpc>
              <a:spcBef>
                <a:spcPts val="600"/>
              </a:spcBef>
              <a:spcAft>
                <a:spcPts val="0"/>
              </a:spcAft>
              <a:buClr>
                <a:schemeClr val="dk1"/>
              </a:buClr>
              <a:buSzPts val="1200"/>
              <a:buChar char="•"/>
            </a:pPr>
            <a:r>
              <a:rPr lang="en-US" sz="1200" b="1" dirty="0"/>
              <a:t>Interesting Facts: </a:t>
            </a:r>
            <a:r>
              <a:rPr lang="en-US" sz="1200" dirty="0"/>
              <a:t>The Atlas F was the first ICBM to be stored vertically in below-ground silos. This made it a more hardened and survivable weapon system over Atlas D and E.</a:t>
            </a:r>
            <a:endParaRPr sz="1200" dirty="0"/>
          </a:p>
          <a:p>
            <a:pPr marL="285750" lvl="0" indent="-209550" algn="l" rtl="0">
              <a:lnSpc>
                <a:spcPct val="100000"/>
              </a:lnSpc>
              <a:spcBef>
                <a:spcPts val="600"/>
              </a:spcBef>
              <a:spcAft>
                <a:spcPts val="0"/>
              </a:spcAft>
              <a:buClr>
                <a:schemeClr val="dk1"/>
              </a:buClr>
              <a:buSzPts val="1200"/>
              <a:buNone/>
            </a:pPr>
            <a:endParaRPr sz="1200" dirty="0"/>
          </a:p>
          <a:p>
            <a:pPr marL="285750" lvl="0" indent="-209550" algn="l" rtl="0">
              <a:lnSpc>
                <a:spcPct val="100000"/>
              </a:lnSpc>
              <a:spcBef>
                <a:spcPts val="600"/>
              </a:spcBef>
              <a:spcAft>
                <a:spcPts val="0"/>
              </a:spcAft>
              <a:buClr>
                <a:schemeClr val="dk1"/>
              </a:buClr>
              <a:buSzPts val="1200"/>
              <a:buNone/>
            </a:pPr>
            <a:endParaRPr sz="1200" dirty="0"/>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Schilling AFB, KS</a:t>
            </a:r>
            <a:r>
              <a:rPr lang="en-US" sz="1200" dirty="0">
                <a:solidFill>
                  <a:srgbClr val="FF0000"/>
                </a:solidFill>
              </a:rPr>
              <a:t>		</a:t>
            </a:r>
            <a:r>
              <a:rPr lang="en-US" sz="1200" dirty="0">
                <a:solidFill>
                  <a:srgbClr val="000000"/>
                </a:solidFill>
              </a:rPr>
              <a:t>1962-1965		550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Plattsburgh AFB, NY		1962-1965		556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Walker AFB, NM		1962-1965		579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Lincoln AFB, NE		1962-1965		551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Altus AFB, OK		1962-1965		577 SMS</a:t>
            </a:r>
            <a:endParaRPr sz="1200" dirty="0">
              <a:solidFill>
                <a:srgbClr val="000000"/>
              </a:solidFill>
            </a:endParaRPr>
          </a:p>
          <a:p>
            <a:pPr marL="285750" lvl="0" indent="-285750" algn="l" rtl="0">
              <a:lnSpc>
                <a:spcPct val="100000"/>
              </a:lnSpc>
              <a:spcBef>
                <a:spcPts val="600"/>
              </a:spcBef>
              <a:spcAft>
                <a:spcPts val="0"/>
              </a:spcAft>
              <a:buClr>
                <a:srgbClr val="000000"/>
              </a:buClr>
              <a:buSzPts val="1200"/>
              <a:buChar char="•"/>
            </a:pPr>
            <a:r>
              <a:rPr lang="en-US" sz="1200" dirty="0">
                <a:solidFill>
                  <a:srgbClr val="000000"/>
                </a:solidFill>
              </a:rPr>
              <a:t>Dyess AFB, TX		1962-1965		578 SMS</a:t>
            </a:r>
            <a:endParaRPr sz="1200" dirty="0">
              <a:solidFill>
                <a:srgbClr val="000000"/>
              </a:solidFill>
            </a:endParaRPr>
          </a:p>
          <a:p>
            <a:pPr marL="285750" lvl="0" indent="-196850" algn="l" rtl="0">
              <a:lnSpc>
                <a:spcPct val="100000"/>
              </a:lnSpc>
              <a:spcBef>
                <a:spcPts val="600"/>
              </a:spcBef>
              <a:spcAft>
                <a:spcPts val="0"/>
              </a:spcAft>
              <a:buClr>
                <a:schemeClr val="dk1"/>
              </a:buClr>
              <a:buSzPts val="1400"/>
              <a:buNone/>
            </a:pPr>
            <a:endParaRPr sz="1400" dirty="0"/>
          </a:p>
          <a:p>
            <a:pPr marL="515938" lvl="1" indent="-155574" algn="l" rtl="0">
              <a:lnSpc>
                <a:spcPct val="100000"/>
              </a:lnSpc>
              <a:spcBef>
                <a:spcPts val="0"/>
              </a:spcBef>
              <a:spcAft>
                <a:spcPts val="0"/>
              </a:spcAft>
              <a:buClr>
                <a:schemeClr val="dk1"/>
              </a:buClr>
              <a:buSzPts val="1400"/>
              <a:buNone/>
            </a:pPr>
            <a:endParaRPr sz="1400" dirty="0"/>
          </a:p>
        </p:txBody>
      </p:sp>
      <p:sp>
        <p:nvSpPr>
          <p:cNvPr id="538" name="Google Shape;538;p2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39" name="Google Shape;539;p28"/>
          <p:cNvPicPr preferRelativeResize="0"/>
          <p:nvPr/>
        </p:nvPicPr>
        <p:blipFill rotWithShape="1">
          <a:blip r:embed="rId3">
            <a:alphaModFix/>
          </a:blip>
          <a:srcRect l="70154" t="3461" r="4522" b="9514"/>
          <a:stretch/>
        </p:blipFill>
        <p:spPr>
          <a:xfrm>
            <a:off x="7823197" y="1408545"/>
            <a:ext cx="993461" cy="47969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DEPLOYED LOCATIONS</a:t>
            </a:r>
            <a:endParaRPr/>
          </a:p>
        </p:txBody>
      </p:sp>
      <p:sp>
        <p:nvSpPr>
          <p:cNvPr id="545" name="Google Shape;545;p2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46" name="Google Shape;546;p29"/>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547" name="Google Shape;547;p29"/>
          <p:cNvSpPr/>
          <p:nvPr/>
        </p:nvSpPr>
        <p:spPr>
          <a:xfrm>
            <a:off x="4460215" y="3449865"/>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8" name="Google Shape;548;p29"/>
          <p:cNvSpPr/>
          <p:nvPr/>
        </p:nvSpPr>
        <p:spPr>
          <a:xfrm>
            <a:off x="3425825" y="4635421"/>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9" name="Google Shape;549;p29"/>
          <p:cNvSpPr/>
          <p:nvPr/>
        </p:nvSpPr>
        <p:spPr>
          <a:xfrm>
            <a:off x="4124326" y="4811813"/>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0" name="Google Shape;550;p29"/>
          <p:cNvSpPr/>
          <p:nvPr/>
        </p:nvSpPr>
        <p:spPr>
          <a:xfrm>
            <a:off x="4208953" y="4415367"/>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1" name="Google Shape;551;p29"/>
          <p:cNvSpPr/>
          <p:nvPr/>
        </p:nvSpPr>
        <p:spPr>
          <a:xfrm>
            <a:off x="4253187" y="3748839"/>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2" name="Google Shape;552;p29"/>
          <p:cNvSpPr/>
          <p:nvPr/>
        </p:nvSpPr>
        <p:spPr>
          <a:xfrm>
            <a:off x="7196666" y="2535216"/>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3" name="Google Shape;553;p29"/>
          <p:cNvSpPr txBox="1"/>
          <p:nvPr/>
        </p:nvSpPr>
        <p:spPr>
          <a:xfrm>
            <a:off x="6484461" y="2292374"/>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Plattsburgh</a:t>
            </a:r>
            <a:endParaRPr/>
          </a:p>
        </p:txBody>
      </p:sp>
      <p:sp>
        <p:nvSpPr>
          <p:cNvPr id="554" name="Google Shape;554;p29"/>
          <p:cNvSpPr txBox="1"/>
          <p:nvPr/>
        </p:nvSpPr>
        <p:spPr>
          <a:xfrm>
            <a:off x="3911600" y="4811813"/>
            <a:ext cx="50737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Dyess</a:t>
            </a:r>
            <a:endParaRPr/>
          </a:p>
        </p:txBody>
      </p:sp>
      <p:sp>
        <p:nvSpPr>
          <p:cNvPr id="555" name="Google Shape;555;p29"/>
          <p:cNvSpPr txBox="1"/>
          <p:nvPr/>
        </p:nvSpPr>
        <p:spPr>
          <a:xfrm>
            <a:off x="2966260" y="4431780"/>
            <a:ext cx="60324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Walker</a:t>
            </a:r>
            <a:endParaRPr/>
          </a:p>
        </p:txBody>
      </p:sp>
      <p:sp>
        <p:nvSpPr>
          <p:cNvPr id="556" name="Google Shape;556;p29"/>
          <p:cNvSpPr txBox="1"/>
          <p:nvPr/>
        </p:nvSpPr>
        <p:spPr>
          <a:xfrm>
            <a:off x="3838537" y="3541556"/>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Schilling</a:t>
            </a:r>
            <a:endParaRPr/>
          </a:p>
        </p:txBody>
      </p:sp>
      <p:sp>
        <p:nvSpPr>
          <p:cNvPr id="557" name="Google Shape;557;p29"/>
          <p:cNvSpPr txBox="1"/>
          <p:nvPr/>
        </p:nvSpPr>
        <p:spPr>
          <a:xfrm>
            <a:off x="4253187" y="4311616"/>
            <a:ext cx="4805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Altus</a:t>
            </a:r>
            <a:endParaRPr/>
          </a:p>
        </p:txBody>
      </p:sp>
      <p:sp>
        <p:nvSpPr>
          <p:cNvPr id="558" name="Google Shape;558;p29"/>
          <p:cNvSpPr txBox="1"/>
          <p:nvPr/>
        </p:nvSpPr>
        <p:spPr>
          <a:xfrm>
            <a:off x="3940055" y="3298192"/>
            <a:ext cx="614100" cy="25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Lincoln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THE IMPORTANCE OF DETERRENCE</a:t>
            </a:r>
            <a:endParaRPr/>
          </a:p>
        </p:txBody>
      </p:sp>
      <p:sp>
        <p:nvSpPr>
          <p:cNvPr id="257" name="Google Shape;257;p3"/>
          <p:cNvSpPr txBox="1">
            <a:spLocks noGrp="1"/>
          </p:cNvSpPr>
          <p:nvPr>
            <p:ph type="body" idx="1"/>
          </p:nvPr>
        </p:nvSpPr>
        <p:spPr>
          <a:xfrm>
            <a:off x="662608" y="1351790"/>
            <a:ext cx="7852741" cy="4626943"/>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600"/>
              <a:buChar char="•"/>
            </a:pPr>
            <a:r>
              <a:rPr lang="en-US" b="1" u="sng"/>
              <a:t>The Threat</a:t>
            </a:r>
            <a:endParaRPr/>
          </a:p>
          <a:p>
            <a:pPr marL="515938" lvl="1" indent="-244474" algn="l" rtl="0">
              <a:lnSpc>
                <a:spcPct val="100000"/>
              </a:lnSpc>
              <a:spcBef>
                <a:spcPts val="0"/>
              </a:spcBef>
              <a:spcAft>
                <a:spcPts val="0"/>
              </a:spcAft>
              <a:buClr>
                <a:schemeClr val="dk1"/>
              </a:buClr>
              <a:buSzPts val="1400"/>
              <a:buChar char="-"/>
            </a:pPr>
            <a:r>
              <a:rPr lang="en-US" sz="1400"/>
              <a:t>During the Cold War and the birth of Intercontinental Ballistic Missiles (ICBMs), the Soviet Union was the main threat.</a:t>
            </a:r>
            <a:endParaRPr/>
          </a:p>
          <a:p>
            <a:pPr marL="515938" lvl="1" indent="-244474" algn="l" rtl="0">
              <a:lnSpc>
                <a:spcPct val="100000"/>
              </a:lnSpc>
              <a:spcBef>
                <a:spcPts val="0"/>
              </a:spcBef>
              <a:spcAft>
                <a:spcPts val="0"/>
              </a:spcAft>
              <a:buClr>
                <a:schemeClr val="dk1"/>
              </a:buClr>
              <a:buSzPts val="1400"/>
              <a:buChar char="-"/>
            </a:pPr>
            <a:r>
              <a:rPr lang="en-US" sz="1400"/>
              <a:t>Today, the US and our allies face a complex and deteriorating threat environment; one where adversaries increasingly rely on nuclear weapons in their strategy.</a:t>
            </a:r>
            <a:endParaRPr/>
          </a:p>
          <a:p>
            <a:pPr marL="515938" lvl="1" indent="-244474" algn="l" rtl="0">
              <a:lnSpc>
                <a:spcPct val="100000"/>
              </a:lnSpc>
              <a:spcBef>
                <a:spcPts val="0"/>
              </a:spcBef>
              <a:spcAft>
                <a:spcPts val="0"/>
              </a:spcAft>
              <a:buClr>
                <a:schemeClr val="dk1"/>
              </a:buClr>
              <a:buSzPts val="1400"/>
              <a:buChar char="-"/>
            </a:pPr>
            <a:r>
              <a:rPr lang="en-US" sz="1400"/>
              <a:t>Great power competition has returned as the mainstay of national defense strategy.</a:t>
            </a:r>
            <a:endParaRPr/>
          </a:p>
          <a:p>
            <a:pPr marL="515938" lvl="1" indent="-244474" algn="l" rtl="0">
              <a:lnSpc>
                <a:spcPct val="100000"/>
              </a:lnSpc>
              <a:spcBef>
                <a:spcPts val="0"/>
              </a:spcBef>
              <a:spcAft>
                <a:spcPts val="0"/>
              </a:spcAft>
              <a:buClr>
                <a:schemeClr val="dk1"/>
              </a:buClr>
              <a:buSzPts val="1400"/>
              <a:buChar char="-"/>
            </a:pPr>
            <a:r>
              <a:rPr lang="en-US" sz="1400"/>
              <a:t>The United States now faces two nuclear-armed peer adversaries, as well as regional powers, who all have to be deterred differently, all at the same time.</a:t>
            </a:r>
            <a:endParaRPr/>
          </a:p>
          <a:p>
            <a:pPr marL="515938" lvl="1" indent="-155574" algn="l" rtl="0">
              <a:lnSpc>
                <a:spcPct val="100000"/>
              </a:lnSpc>
              <a:spcBef>
                <a:spcPts val="0"/>
              </a:spcBef>
              <a:spcAft>
                <a:spcPts val="0"/>
              </a:spcAft>
              <a:buClr>
                <a:schemeClr val="dk1"/>
              </a:buClr>
              <a:buSzPts val="1400"/>
              <a:buNone/>
            </a:pPr>
            <a:endParaRPr sz="1400"/>
          </a:p>
          <a:p>
            <a:pPr marL="285750" lvl="0" indent="-285750" algn="l" rtl="0">
              <a:lnSpc>
                <a:spcPct val="100000"/>
              </a:lnSpc>
              <a:spcBef>
                <a:spcPts val="600"/>
              </a:spcBef>
              <a:spcAft>
                <a:spcPts val="0"/>
              </a:spcAft>
              <a:buClr>
                <a:srgbClr val="000000"/>
              </a:buClr>
              <a:buSzPts val="1600"/>
              <a:buChar char="•"/>
            </a:pPr>
            <a:r>
              <a:rPr lang="en-US" b="1" u="sng">
                <a:solidFill>
                  <a:srgbClr val="000000"/>
                </a:solidFill>
              </a:rPr>
              <a:t>Deterrence</a:t>
            </a:r>
            <a:endParaRPr/>
          </a:p>
          <a:p>
            <a:pPr marL="515938" lvl="1" indent="-244474" algn="l" rtl="0">
              <a:lnSpc>
                <a:spcPct val="100000"/>
              </a:lnSpc>
              <a:spcBef>
                <a:spcPts val="0"/>
              </a:spcBef>
              <a:spcAft>
                <a:spcPts val="0"/>
              </a:spcAft>
              <a:buClr>
                <a:schemeClr val="dk1"/>
              </a:buClr>
              <a:buSzPts val="1400"/>
              <a:buChar char="-"/>
            </a:pPr>
            <a:r>
              <a:rPr lang="en-US" sz="1400"/>
              <a:t>The fundamental nature of deterrence is about decisively influencing an adversary's decision calculus regarding strategic attack or the escalation of a conflict. </a:t>
            </a:r>
            <a:endParaRPr sz="1400"/>
          </a:p>
          <a:p>
            <a:pPr marL="515938" lvl="1" indent="-244474" algn="l" rtl="0">
              <a:lnSpc>
                <a:spcPct val="100000"/>
              </a:lnSpc>
              <a:spcBef>
                <a:spcPts val="0"/>
              </a:spcBef>
              <a:spcAft>
                <a:spcPts val="0"/>
              </a:spcAft>
              <a:buClr>
                <a:schemeClr val="dk1"/>
              </a:buClr>
              <a:buSzPts val="1400"/>
              <a:buChar char="-"/>
            </a:pPr>
            <a:r>
              <a:rPr lang="en-US" sz="1400"/>
              <a:t>We deter attacks by ensuring the expected lack of success and perspective costs far outweigh any achievable gains by the adversary. </a:t>
            </a:r>
            <a:endParaRPr sz="1400"/>
          </a:p>
          <a:p>
            <a:pPr marL="515938" lvl="1" indent="-244474" algn="l" rtl="0">
              <a:lnSpc>
                <a:spcPct val="100000"/>
              </a:lnSpc>
              <a:spcBef>
                <a:spcPts val="0"/>
              </a:spcBef>
              <a:spcAft>
                <a:spcPts val="0"/>
              </a:spcAft>
              <a:buClr>
                <a:schemeClr val="dk1"/>
              </a:buClr>
              <a:buSzPts val="1400"/>
              <a:buChar char="-"/>
            </a:pPr>
            <a:r>
              <a:rPr lang="en-US" sz="1400"/>
              <a:t>Nuclear weapons, and ICBMs in particular, play a critical role in strategic deterrence.</a:t>
            </a:r>
            <a:endParaRPr/>
          </a:p>
          <a:p>
            <a:pPr marL="515938" lvl="1" indent="-155574" algn="l" rtl="0">
              <a:lnSpc>
                <a:spcPct val="100000"/>
              </a:lnSpc>
              <a:spcBef>
                <a:spcPts val="0"/>
              </a:spcBef>
              <a:spcAft>
                <a:spcPts val="0"/>
              </a:spcAft>
              <a:buClr>
                <a:schemeClr val="dk1"/>
              </a:buClr>
              <a:buSzPts val="1400"/>
              <a:buNone/>
            </a:pPr>
            <a:endParaRPr sz="1400"/>
          </a:p>
          <a:p>
            <a:pPr marL="285750" lvl="0" indent="-285750" algn="l" rtl="0">
              <a:lnSpc>
                <a:spcPct val="100000"/>
              </a:lnSpc>
              <a:spcBef>
                <a:spcPts val="600"/>
              </a:spcBef>
              <a:spcAft>
                <a:spcPts val="0"/>
              </a:spcAft>
              <a:buClr>
                <a:srgbClr val="000000"/>
              </a:buClr>
              <a:buSzPts val="1600"/>
              <a:buChar char="•"/>
            </a:pPr>
            <a:r>
              <a:rPr lang="en-US" b="1" u="sng">
                <a:solidFill>
                  <a:srgbClr val="000000"/>
                </a:solidFill>
              </a:rPr>
              <a:t>The Nuclear Triad</a:t>
            </a:r>
            <a:endParaRPr/>
          </a:p>
          <a:p>
            <a:pPr marL="515938" lvl="1" indent="-244474" algn="l" rtl="0">
              <a:lnSpc>
                <a:spcPct val="100000"/>
              </a:lnSpc>
              <a:spcBef>
                <a:spcPts val="0"/>
              </a:spcBef>
              <a:spcAft>
                <a:spcPts val="0"/>
              </a:spcAft>
              <a:buClr>
                <a:schemeClr val="dk1"/>
              </a:buClr>
              <a:buSzPts val="1400"/>
              <a:buChar char="-"/>
            </a:pPr>
            <a:r>
              <a:rPr lang="en-US" sz="1400"/>
              <a:t>The US maintains a triad of nuclear forces consisting of ICBMs, Submarine Launched Ballistic Missiles (SLBMs), and bombers. </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Each leg of the triad provides unique and complementary attributes. Collectively, the triad is intended to ensure that no adversary believes it could launch a strategic attack under any circumstances that eliminates the US ability to respond and inflict unacceptable damage.</a:t>
            </a:r>
            <a:endParaRPr/>
          </a:p>
        </p:txBody>
      </p:sp>
      <p:sp>
        <p:nvSpPr>
          <p:cNvPr id="258" name="Google Shape;258;p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SCHILLING AFB, KS</a:t>
            </a:r>
            <a:endParaRPr/>
          </a:p>
        </p:txBody>
      </p:sp>
      <p:sp>
        <p:nvSpPr>
          <p:cNvPr id="564" name="Google Shape;564;p3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65" name="Google Shape;565;p30"/>
          <p:cNvPicPr preferRelativeResize="0">
            <a:picLocks noGrp="1"/>
          </p:cNvPicPr>
          <p:nvPr>
            <p:ph type="body" idx="1"/>
          </p:nvPr>
        </p:nvPicPr>
        <p:blipFill rotWithShape="1">
          <a:blip r:embed="rId3">
            <a:alphaModFix/>
          </a:blip>
          <a:srcRect/>
          <a:stretch/>
        </p:blipFill>
        <p:spPr>
          <a:xfrm>
            <a:off x="632825" y="1374475"/>
            <a:ext cx="5213400" cy="4626900"/>
          </a:xfrm>
          <a:prstGeom prst="rect">
            <a:avLst/>
          </a:prstGeom>
          <a:noFill/>
          <a:ln>
            <a:noFill/>
          </a:ln>
        </p:spPr>
      </p:pic>
      <p:pic>
        <p:nvPicPr>
          <p:cNvPr id="566" name="Google Shape;566;p30"/>
          <p:cNvPicPr preferRelativeResize="0"/>
          <p:nvPr/>
        </p:nvPicPr>
        <p:blipFill rotWithShape="1">
          <a:blip r:embed="rId4">
            <a:alphaModFix/>
          </a:blip>
          <a:srcRect/>
          <a:stretch/>
        </p:blipFill>
        <p:spPr>
          <a:xfrm>
            <a:off x="6695663" y="1998841"/>
            <a:ext cx="1697919" cy="2163148"/>
          </a:xfrm>
          <a:prstGeom prst="rect">
            <a:avLst/>
          </a:prstGeom>
          <a:noFill/>
          <a:ln>
            <a:noFill/>
          </a:ln>
        </p:spPr>
      </p:pic>
      <p:sp>
        <p:nvSpPr>
          <p:cNvPr id="567" name="Google Shape;567;p30"/>
          <p:cNvSpPr/>
          <p:nvPr/>
        </p:nvSpPr>
        <p:spPr>
          <a:xfrm>
            <a:off x="6299129" y="4054595"/>
            <a:ext cx="259592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550</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twelve complexes in the squadron (1x12) dispersed away from each other. The squadron was on-alert from 1962 to 1965.</a:t>
            </a:r>
            <a:endParaRPr sz="1400" b="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PLATTSBURGH AFB, NY</a:t>
            </a:r>
            <a:endParaRPr/>
          </a:p>
        </p:txBody>
      </p:sp>
      <p:sp>
        <p:nvSpPr>
          <p:cNvPr id="573" name="Google Shape;573;p3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74" name="Google Shape;574;p31"/>
          <p:cNvPicPr preferRelativeResize="0">
            <a:picLocks noGrp="1"/>
          </p:cNvPicPr>
          <p:nvPr>
            <p:ph type="body" idx="1"/>
          </p:nvPr>
        </p:nvPicPr>
        <p:blipFill rotWithShape="1">
          <a:blip r:embed="rId3">
            <a:alphaModFix/>
          </a:blip>
          <a:srcRect l="52" r="465"/>
          <a:stretch/>
        </p:blipFill>
        <p:spPr>
          <a:xfrm>
            <a:off x="662606" y="1578595"/>
            <a:ext cx="5268024" cy="4626943"/>
          </a:xfrm>
          <a:prstGeom prst="rect">
            <a:avLst/>
          </a:prstGeom>
          <a:noFill/>
          <a:ln>
            <a:noFill/>
          </a:ln>
        </p:spPr>
      </p:pic>
      <p:pic>
        <p:nvPicPr>
          <p:cNvPr id="575" name="Google Shape;575;p31"/>
          <p:cNvPicPr preferRelativeResize="0"/>
          <p:nvPr/>
        </p:nvPicPr>
        <p:blipFill rotWithShape="1">
          <a:blip r:embed="rId4">
            <a:alphaModFix/>
          </a:blip>
          <a:srcRect/>
          <a:stretch/>
        </p:blipFill>
        <p:spPr>
          <a:xfrm>
            <a:off x="6289197" y="1712920"/>
            <a:ext cx="2360784" cy="2299230"/>
          </a:xfrm>
          <a:prstGeom prst="rect">
            <a:avLst/>
          </a:prstGeom>
          <a:noFill/>
          <a:ln>
            <a:noFill/>
          </a:ln>
        </p:spPr>
      </p:pic>
      <p:sp>
        <p:nvSpPr>
          <p:cNvPr id="576" name="Google Shape;576;p31"/>
          <p:cNvSpPr/>
          <p:nvPr/>
        </p:nvSpPr>
        <p:spPr>
          <a:xfrm>
            <a:off x="6289197" y="4055222"/>
            <a:ext cx="2595923"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556</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300">
                <a:solidFill>
                  <a:srgbClr val="000000"/>
                </a:solidFill>
                <a:latin typeface="Calibri"/>
                <a:ea typeface="Calibri"/>
                <a:cs typeface="Calibri"/>
                <a:sym typeface="Calibri"/>
              </a:rPr>
              <a:t>One missile and one Launch Control Center per complex with twelve complexes in the squadron (1x12) dispersed away from each other. Complexes 556-2 and 556-3 were actually located in Vermont. The squadron was on-alert from 1962 to 1965.</a:t>
            </a:r>
            <a:endParaRPr sz="13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3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WALKER AFB, NM</a:t>
            </a:r>
            <a:endParaRPr/>
          </a:p>
        </p:txBody>
      </p:sp>
      <p:sp>
        <p:nvSpPr>
          <p:cNvPr id="582" name="Google Shape;582;p3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83" name="Google Shape;583;p32" descr="579_Strategic_Missile_Sq_emblem.png"/>
          <p:cNvPicPr preferRelativeResize="0"/>
          <p:nvPr/>
        </p:nvPicPr>
        <p:blipFill rotWithShape="1">
          <a:blip r:embed="rId3">
            <a:alphaModFix/>
          </a:blip>
          <a:srcRect/>
          <a:stretch/>
        </p:blipFill>
        <p:spPr>
          <a:xfrm>
            <a:off x="6411742" y="1737455"/>
            <a:ext cx="1648360" cy="2419523"/>
          </a:xfrm>
          <a:prstGeom prst="rect">
            <a:avLst/>
          </a:prstGeom>
          <a:noFill/>
          <a:ln>
            <a:noFill/>
          </a:ln>
        </p:spPr>
      </p:pic>
      <p:sp>
        <p:nvSpPr>
          <p:cNvPr id="584" name="Google Shape;584;p32"/>
          <p:cNvSpPr/>
          <p:nvPr/>
        </p:nvSpPr>
        <p:spPr>
          <a:xfrm>
            <a:off x="6060547" y="4156978"/>
            <a:ext cx="259592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579</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twelve complexes in the squadron (1x12) dispersed away from each other. The squadron was on-alert from 1962 to 1965.</a:t>
            </a:r>
            <a:endParaRPr sz="1400" b="1">
              <a:solidFill>
                <a:schemeClr val="dk1"/>
              </a:solidFill>
              <a:latin typeface="Calibri"/>
              <a:ea typeface="Calibri"/>
              <a:cs typeface="Calibri"/>
              <a:sym typeface="Calibri"/>
            </a:endParaRPr>
          </a:p>
        </p:txBody>
      </p:sp>
      <p:pic>
        <p:nvPicPr>
          <p:cNvPr id="585" name="Google Shape;585;p32" descr="579th_Strategic_Missile_Squadron_-_SM-65F_Atlas_Missile_Sites.png"/>
          <p:cNvPicPr preferRelativeResize="0">
            <a:picLocks noGrp="1"/>
          </p:cNvPicPr>
          <p:nvPr>
            <p:ph type="body" idx="1"/>
          </p:nvPr>
        </p:nvPicPr>
        <p:blipFill rotWithShape="1">
          <a:blip r:embed="rId4">
            <a:alphaModFix/>
          </a:blip>
          <a:srcRect l="435" r="15986" b="3434"/>
          <a:stretch/>
        </p:blipFill>
        <p:spPr>
          <a:xfrm>
            <a:off x="662608" y="1578596"/>
            <a:ext cx="5072038" cy="4468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LINCOLN AFB, NE</a:t>
            </a:r>
            <a:endParaRPr/>
          </a:p>
        </p:txBody>
      </p:sp>
      <p:sp>
        <p:nvSpPr>
          <p:cNvPr id="591" name="Google Shape;591;p3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592" name="Google Shape;592;p33"/>
          <p:cNvPicPr preferRelativeResize="0">
            <a:picLocks noGrp="1"/>
          </p:cNvPicPr>
          <p:nvPr>
            <p:ph type="body" idx="1"/>
          </p:nvPr>
        </p:nvPicPr>
        <p:blipFill rotWithShape="1">
          <a:blip r:embed="rId3">
            <a:alphaModFix/>
          </a:blip>
          <a:srcRect/>
          <a:stretch/>
        </p:blipFill>
        <p:spPr>
          <a:xfrm>
            <a:off x="608063" y="1578595"/>
            <a:ext cx="5854617" cy="4626943"/>
          </a:xfrm>
          <a:prstGeom prst="rect">
            <a:avLst/>
          </a:prstGeom>
          <a:noFill/>
          <a:ln>
            <a:noFill/>
          </a:ln>
        </p:spPr>
      </p:pic>
      <p:pic>
        <p:nvPicPr>
          <p:cNvPr id="593" name="Google Shape;593;p33"/>
          <p:cNvPicPr preferRelativeResize="0"/>
          <p:nvPr/>
        </p:nvPicPr>
        <p:blipFill rotWithShape="1">
          <a:blip r:embed="rId4">
            <a:alphaModFix/>
          </a:blip>
          <a:srcRect/>
          <a:stretch/>
        </p:blipFill>
        <p:spPr>
          <a:xfrm>
            <a:off x="6823070" y="1995498"/>
            <a:ext cx="1871453" cy="2014931"/>
          </a:xfrm>
          <a:prstGeom prst="rect">
            <a:avLst/>
          </a:prstGeom>
          <a:noFill/>
          <a:ln>
            <a:noFill/>
          </a:ln>
        </p:spPr>
      </p:pic>
      <p:sp>
        <p:nvSpPr>
          <p:cNvPr id="594" name="Google Shape;594;p33"/>
          <p:cNvSpPr/>
          <p:nvPr/>
        </p:nvSpPr>
        <p:spPr>
          <a:xfrm>
            <a:off x="6462680" y="4157852"/>
            <a:ext cx="261715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551st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twelve complexes in the squadron (1x12) dispersed away from each other. The squadron was on-alert from 1962 to 1965.</a:t>
            </a:r>
            <a:endParaRPr sz="1400" b="1">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ALTUS AFB, OK</a:t>
            </a:r>
            <a:endParaRPr/>
          </a:p>
        </p:txBody>
      </p:sp>
      <p:sp>
        <p:nvSpPr>
          <p:cNvPr id="600" name="Google Shape;600;p3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01" name="Google Shape;601;p34"/>
          <p:cNvPicPr preferRelativeResize="0">
            <a:picLocks noGrp="1"/>
          </p:cNvPicPr>
          <p:nvPr>
            <p:ph type="body" idx="1"/>
          </p:nvPr>
        </p:nvPicPr>
        <p:blipFill rotWithShape="1">
          <a:blip r:embed="rId3">
            <a:alphaModFix/>
          </a:blip>
          <a:srcRect/>
          <a:stretch/>
        </p:blipFill>
        <p:spPr>
          <a:xfrm>
            <a:off x="406022" y="1578595"/>
            <a:ext cx="6004057" cy="4626943"/>
          </a:xfrm>
          <a:prstGeom prst="rect">
            <a:avLst/>
          </a:prstGeom>
          <a:noFill/>
          <a:ln>
            <a:noFill/>
          </a:ln>
        </p:spPr>
      </p:pic>
      <p:pic>
        <p:nvPicPr>
          <p:cNvPr id="602" name="Google Shape;602;p34"/>
          <p:cNvPicPr preferRelativeResize="0"/>
          <p:nvPr/>
        </p:nvPicPr>
        <p:blipFill rotWithShape="1">
          <a:blip r:embed="rId4">
            <a:alphaModFix/>
          </a:blip>
          <a:srcRect/>
          <a:stretch/>
        </p:blipFill>
        <p:spPr>
          <a:xfrm>
            <a:off x="6765295" y="2509872"/>
            <a:ext cx="1839858" cy="2121969"/>
          </a:xfrm>
          <a:prstGeom prst="rect">
            <a:avLst/>
          </a:prstGeom>
          <a:noFill/>
          <a:ln>
            <a:noFill/>
          </a:ln>
        </p:spPr>
      </p:pic>
      <p:sp>
        <p:nvSpPr>
          <p:cNvPr id="603" name="Google Shape;603;p34"/>
          <p:cNvSpPr/>
          <p:nvPr/>
        </p:nvSpPr>
        <p:spPr>
          <a:xfrm>
            <a:off x="6410079" y="4631841"/>
            <a:ext cx="259592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577</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twelve complexes in the squadron (1x12) dispersed away from each other. The squadron was on-alert from 1962 to 1965.</a:t>
            </a:r>
            <a:endParaRPr sz="1400" b="1">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 – DYESS AFB, TX</a:t>
            </a:r>
            <a:endParaRPr/>
          </a:p>
        </p:txBody>
      </p:sp>
      <p:sp>
        <p:nvSpPr>
          <p:cNvPr id="609" name="Google Shape;609;p3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10" name="Google Shape;610;p35" descr="578th_Strategic_Missile_Squadron_-_SM-65F_Atlas_Missile.png"/>
          <p:cNvPicPr preferRelativeResize="0">
            <a:picLocks noGrp="1"/>
          </p:cNvPicPr>
          <p:nvPr>
            <p:ph type="body" idx="1"/>
          </p:nvPr>
        </p:nvPicPr>
        <p:blipFill rotWithShape="1">
          <a:blip r:embed="rId3">
            <a:alphaModFix/>
          </a:blip>
          <a:srcRect l="143" r="571"/>
          <a:stretch/>
        </p:blipFill>
        <p:spPr>
          <a:xfrm>
            <a:off x="662606" y="1578595"/>
            <a:ext cx="5086590" cy="4626943"/>
          </a:xfrm>
          <a:prstGeom prst="rect">
            <a:avLst/>
          </a:prstGeom>
          <a:noFill/>
          <a:ln>
            <a:noFill/>
          </a:ln>
        </p:spPr>
      </p:pic>
      <p:pic>
        <p:nvPicPr>
          <p:cNvPr id="611" name="Google Shape;611;p35"/>
          <p:cNvPicPr preferRelativeResize="0"/>
          <p:nvPr/>
        </p:nvPicPr>
        <p:blipFill rotWithShape="1">
          <a:blip r:embed="rId4">
            <a:alphaModFix/>
          </a:blip>
          <a:srcRect/>
          <a:stretch/>
        </p:blipFill>
        <p:spPr>
          <a:xfrm>
            <a:off x="6209984" y="1733437"/>
            <a:ext cx="2305365" cy="2555761"/>
          </a:xfrm>
          <a:prstGeom prst="rect">
            <a:avLst/>
          </a:prstGeom>
          <a:noFill/>
          <a:ln>
            <a:noFill/>
          </a:ln>
        </p:spPr>
      </p:pic>
      <p:sp>
        <p:nvSpPr>
          <p:cNvPr id="612" name="Google Shape;612;p35"/>
          <p:cNvSpPr/>
          <p:nvPr/>
        </p:nvSpPr>
        <p:spPr>
          <a:xfrm>
            <a:off x="6135645" y="4396535"/>
            <a:ext cx="2595923"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578</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One missile and one Launch Control Center per complex with twelve complexes in the squadron (1x12) dispersed away from each other. The squadron was on-alert from 1962 to 1965.</a:t>
            </a:r>
            <a:endParaRPr sz="14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a:t>
            </a:r>
            <a:endParaRPr/>
          </a:p>
        </p:txBody>
      </p:sp>
      <p:pic>
        <p:nvPicPr>
          <p:cNvPr id="618" name="Google Shape;618;p36" descr="AtlasF_ArtistConceptDrawing_Color Launch.jpg"/>
          <p:cNvPicPr preferRelativeResize="0">
            <a:picLocks noGrp="1"/>
          </p:cNvPicPr>
          <p:nvPr>
            <p:ph type="body" idx="1"/>
          </p:nvPr>
        </p:nvPicPr>
        <p:blipFill rotWithShape="1">
          <a:blip r:embed="rId3">
            <a:alphaModFix/>
          </a:blip>
          <a:srcRect r="-452"/>
          <a:stretch/>
        </p:blipFill>
        <p:spPr>
          <a:xfrm>
            <a:off x="1295747" y="1351792"/>
            <a:ext cx="6081033" cy="4134428"/>
          </a:xfrm>
          <a:prstGeom prst="rect">
            <a:avLst/>
          </a:prstGeom>
          <a:noFill/>
          <a:ln>
            <a:noFill/>
          </a:ln>
        </p:spPr>
      </p:pic>
      <p:sp>
        <p:nvSpPr>
          <p:cNvPr id="619" name="Google Shape;619;p3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620" name="Google Shape;620;p36"/>
          <p:cNvSpPr/>
          <p:nvPr/>
        </p:nvSpPr>
        <p:spPr>
          <a:xfrm>
            <a:off x="662608" y="5569453"/>
            <a:ext cx="785274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An overview of an Atlas F site with the Launch Control Center connected to the missile silo via an underground tunnel. The missile was stored vertically in the silo day-to-day. If there was a launch order, the missile would be fueled, raised to the surface via an elevator, and then launched. This system and process allowed the Atlas F missile to be more protected prior to launch than previous versions of the Atlas missile.</a:t>
            </a:r>
            <a:endParaRPr sz="12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a:t>
            </a:r>
            <a:endParaRPr/>
          </a:p>
        </p:txBody>
      </p:sp>
      <p:sp>
        <p:nvSpPr>
          <p:cNvPr id="626" name="Google Shape;626;p3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27" name="Google Shape;627;p37" descr="577-11OP%20WILLOW%20538%20NEG%2001660G.jpg"/>
          <p:cNvPicPr preferRelativeResize="0">
            <a:picLocks noGrp="1"/>
          </p:cNvPicPr>
          <p:nvPr>
            <p:ph type="body" idx="1"/>
          </p:nvPr>
        </p:nvPicPr>
        <p:blipFill rotWithShape="1">
          <a:blip r:embed="rId3">
            <a:alphaModFix/>
          </a:blip>
          <a:srcRect/>
          <a:stretch/>
        </p:blipFill>
        <p:spPr>
          <a:xfrm>
            <a:off x="662606" y="1470527"/>
            <a:ext cx="7852741" cy="4144274"/>
          </a:xfrm>
          <a:prstGeom prst="rect">
            <a:avLst/>
          </a:prstGeom>
          <a:noFill/>
          <a:ln>
            <a:noFill/>
          </a:ln>
        </p:spPr>
      </p:pic>
      <p:sp>
        <p:nvSpPr>
          <p:cNvPr id="628" name="Google Shape;628;p37"/>
          <p:cNvSpPr/>
          <p:nvPr/>
        </p:nvSpPr>
        <p:spPr>
          <a:xfrm>
            <a:off x="424282" y="5656743"/>
            <a:ext cx="84523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An Atlas F raised to the surface from its silo. The “smoke” seen is actually Liquid Oxygen (LOX) being vented. The LOX is normally stored at extremely low temperatures, where it is the most stable. When the missile is fueled, the LOX will begin to warm up and boil. This increases pressure inside the missile, so the excess pressure needs to be released in order to prevent damage to the missile. </a:t>
            </a: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3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a:t>
            </a:r>
            <a:endParaRPr/>
          </a:p>
        </p:txBody>
      </p:sp>
      <p:sp>
        <p:nvSpPr>
          <p:cNvPr id="634" name="Google Shape;634;p3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35" name="Google Shape;635;p38" descr="550%20NEG52847E.jpg"/>
          <p:cNvPicPr preferRelativeResize="0"/>
          <p:nvPr/>
        </p:nvPicPr>
        <p:blipFill rotWithShape="1">
          <a:blip r:embed="rId3">
            <a:alphaModFix/>
          </a:blip>
          <a:srcRect/>
          <a:stretch/>
        </p:blipFill>
        <p:spPr>
          <a:xfrm>
            <a:off x="662608" y="1406925"/>
            <a:ext cx="3602093" cy="4543474"/>
          </a:xfrm>
          <a:prstGeom prst="rect">
            <a:avLst/>
          </a:prstGeom>
          <a:noFill/>
          <a:ln>
            <a:noFill/>
          </a:ln>
        </p:spPr>
      </p:pic>
      <p:pic>
        <p:nvPicPr>
          <p:cNvPr id="636" name="Google Shape;636;p38" descr="577-11OP%20WILLOW%20538%20NEG%2006158G.jpg"/>
          <p:cNvPicPr preferRelativeResize="0"/>
          <p:nvPr/>
        </p:nvPicPr>
        <p:blipFill rotWithShape="1">
          <a:blip r:embed="rId4">
            <a:alphaModFix/>
          </a:blip>
          <a:srcRect/>
          <a:stretch/>
        </p:blipFill>
        <p:spPr>
          <a:xfrm>
            <a:off x="4825355" y="1406925"/>
            <a:ext cx="3643574" cy="4543474"/>
          </a:xfrm>
          <a:prstGeom prst="rect">
            <a:avLst/>
          </a:prstGeom>
          <a:noFill/>
          <a:ln>
            <a:noFill/>
          </a:ln>
        </p:spPr>
      </p:pic>
      <p:sp>
        <p:nvSpPr>
          <p:cNvPr id="637" name="Google Shape;637;p38"/>
          <p:cNvSpPr/>
          <p:nvPr/>
        </p:nvSpPr>
        <p:spPr>
          <a:xfrm>
            <a:off x="410534" y="6030994"/>
            <a:ext cx="3854167"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Atlas F in raised position. Note the silo doors.</a:t>
            </a:r>
            <a:endParaRPr sz="1300">
              <a:solidFill>
                <a:schemeClr val="dk1"/>
              </a:solidFill>
              <a:latin typeface="Calibri"/>
              <a:ea typeface="Calibri"/>
              <a:cs typeface="Calibri"/>
              <a:sym typeface="Calibri"/>
            </a:endParaRPr>
          </a:p>
        </p:txBody>
      </p:sp>
      <p:sp>
        <p:nvSpPr>
          <p:cNvPr id="638" name="Google Shape;638;p38"/>
          <p:cNvSpPr/>
          <p:nvPr/>
        </p:nvSpPr>
        <p:spPr>
          <a:xfrm>
            <a:off x="4825355" y="5938785"/>
            <a:ext cx="385416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Atlas F in raised position. Note the LOX being vented, which means this missile is fueled.</a:t>
            </a:r>
            <a:endParaRPr sz="12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F</a:t>
            </a:r>
            <a:endParaRPr/>
          </a:p>
        </p:txBody>
      </p:sp>
      <p:sp>
        <p:nvSpPr>
          <p:cNvPr id="644" name="Google Shape;644;p3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45" name="Google Shape;645;p39" descr="579-2aSMS.jpg"/>
          <p:cNvPicPr preferRelativeResize="0"/>
          <p:nvPr/>
        </p:nvPicPr>
        <p:blipFill rotWithShape="1">
          <a:blip r:embed="rId3">
            <a:alphaModFix/>
          </a:blip>
          <a:srcRect/>
          <a:stretch/>
        </p:blipFill>
        <p:spPr>
          <a:xfrm>
            <a:off x="1055965" y="1375217"/>
            <a:ext cx="7004137" cy="4803185"/>
          </a:xfrm>
          <a:prstGeom prst="rect">
            <a:avLst/>
          </a:prstGeom>
          <a:noFill/>
          <a:ln>
            <a:noFill/>
          </a:ln>
        </p:spPr>
      </p:pic>
      <p:sp>
        <p:nvSpPr>
          <p:cNvPr id="646" name="Google Shape;646;p39"/>
          <p:cNvSpPr/>
          <p:nvPr/>
        </p:nvSpPr>
        <p:spPr>
          <a:xfrm>
            <a:off x="1055965" y="6119840"/>
            <a:ext cx="7004137"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Atlas F crew sitting at the Launch Control Console in the Launch Control Center.</a:t>
            </a:r>
            <a:endParaRPr sz="13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THE IMPORTANCE OF THE ICBM</a:t>
            </a:r>
            <a:endParaRPr/>
          </a:p>
        </p:txBody>
      </p:sp>
      <p:sp>
        <p:nvSpPr>
          <p:cNvPr id="264" name="Google Shape;264;p4"/>
          <p:cNvSpPr txBox="1">
            <a:spLocks noGrp="1"/>
          </p:cNvSpPr>
          <p:nvPr>
            <p:ph type="body" idx="1"/>
          </p:nvPr>
        </p:nvSpPr>
        <p:spPr>
          <a:xfrm>
            <a:off x="662608" y="1457157"/>
            <a:ext cx="7852741" cy="4748381"/>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rgbClr val="000000"/>
              </a:buClr>
              <a:buSzPts val="1600"/>
              <a:buChar char="•"/>
            </a:pPr>
            <a:r>
              <a:rPr lang="en-US" b="1" u="sng">
                <a:solidFill>
                  <a:srgbClr val="000000"/>
                </a:solidFill>
              </a:rPr>
              <a:t>Most responsive leg of the nuclear triad</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ICBMs are continuously on-alert...they are the backbone of the day-to-day nuclear deterrent.</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ICBMs can be rapidly retargeted and launched.</a:t>
            </a:r>
            <a:endParaRPr sz="1400">
              <a:solidFill>
                <a:srgbClr val="000000"/>
              </a:solidFill>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ICBMs provide the President flexible, adaptable, and responsive options.</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ICBMs have multiple constant and robust communications pathways that ensures the ICBM force will always receive the President’s orders.</a:t>
            </a:r>
            <a:endParaRPr/>
          </a:p>
          <a:p>
            <a:pPr marL="515938" lvl="1" indent="-155574" algn="l" rtl="0">
              <a:lnSpc>
                <a:spcPct val="100000"/>
              </a:lnSpc>
              <a:spcBef>
                <a:spcPts val="0"/>
              </a:spcBef>
              <a:spcAft>
                <a:spcPts val="0"/>
              </a:spcAft>
              <a:buClr>
                <a:schemeClr val="dk1"/>
              </a:buClr>
              <a:buSzPts val="1400"/>
              <a:buNone/>
            </a:pPr>
            <a:endParaRPr sz="1400">
              <a:solidFill>
                <a:srgbClr val="000000"/>
              </a:solidFill>
            </a:endParaRPr>
          </a:p>
          <a:p>
            <a:pPr marL="285750" lvl="0" indent="-285750" algn="l" rtl="0">
              <a:lnSpc>
                <a:spcPct val="100000"/>
              </a:lnSpc>
              <a:spcBef>
                <a:spcPts val="600"/>
              </a:spcBef>
              <a:spcAft>
                <a:spcPts val="0"/>
              </a:spcAft>
              <a:buClr>
                <a:srgbClr val="000000"/>
              </a:buClr>
              <a:buSzPts val="1600"/>
              <a:buChar char="•"/>
            </a:pPr>
            <a:r>
              <a:rPr lang="en-US" b="1" u="sng">
                <a:solidFill>
                  <a:srgbClr val="000000"/>
                </a:solidFill>
              </a:rPr>
              <a:t>Strategically Stabilizing</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With its dispersed and hardened basing mode, its sheer numbers (400 missiles and 45 Launch Control Centers), resilient command &amp; control, responsiveness, and robust communications, the ICBM force provides an insurmountable targeting challenge to adversaries and raises the threshold for nuclear use against the US to an extraordinarily high level.</a:t>
            </a:r>
            <a:endParaRPr/>
          </a:p>
          <a:p>
            <a:pPr marL="857250" lvl="1" indent="0" algn="l" rtl="0">
              <a:lnSpc>
                <a:spcPct val="100000"/>
              </a:lnSpc>
              <a:spcBef>
                <a:spcPts val="0"/>
              </a:spcBef>
              <a:spcAft>
                <a:spcPts val="0"/>
              </a:spcAft>
              <a:buClr>
                <a:srgbClr val="000000"/>
              </a:buClr>
              <a:buSzPts val="1400"/>
              <a:buNone/>
            </a:pPr>
            <a:r>
              <a:rPr lang="en-US" sz="1400">
                <a:solidFill>
                  <a:srgbClr val="000000"/>
                </a:solidFill>
              </a:rPr>
              <a:t> </a:t>
            </a:r>
            <a:r>
              <a:rPr lang="en-US" sz="1300">
                <a:solidFill>
                  <a:srgbClr val="000000"/>
                </a:solidFill>
              </a:rPr>
              <a:t>- Since the beginning, a common goal for ICBM basing throughout its history has been an evolution of 	increased hardening and dispersal, as well as making ICBM command, control, and communications 	systems more resilient.</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Without ICBMs, an adversary would be faced with only </a:t>
            </a:r>
            <a:r>
              <a:rPr lang="en-US" sz="1400" i="1">
                <a:solidFill>
                  <a:srgbClr val="000000"/>
                </a:solidFill>
              </a:rPr>
              <a:t>five</a:t>
            </a:r>
            <a:r>
              <a:rPr lang="en-US" sz="1400">
                <a:solidFill>
                  <a:srgbClr val="000000"/>
                </a:solidFill>
              </a:rPr>
              <a:t> targets to destroy inside the United States (two submarine bases and three bomber bases)...while still unlikely, an enemy first strike on the US would be much easier to plan and execute.</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On alert day-to-day, so no need to generate the whole ICBM force during unexpected and rapidly changing crises.</a:t>
            </a:r>
            <a:endParaRPr/>
          </a:p>
          <a:p>
            <a:pPr marL="515938" lvl="1" indent="-244474" algn="l" rtl="0">
              <a:lnSpc>
                <a:spcPct val="100000"/>
              </a:lnSpc>
              <a:spcBef>
                <a:spcPts val="0"/>
              </a:spcBef>
              <a:spcAft>
                <a:spcPts val="0"/>
              </a:spcAft>
              <a:buClr>
                <a:srgbClr val="000000"/>
              </a:buClr>
              <a:buSzPts val="1400"/>
              <a:buChar char="-"/>
            </a:pPr>
            <a:r>
              <a:rPr lang="en-US" sz="1400">
                <a:solidFill>
                  <a:srgbClr val="000000"/>
                </a:solidFill>
              </a:rPr>
              <a:t>Provides cover while the bombers generate to alert and additional submarines are sent to sea during a crisis.</a:t>
            </a:r>
            <a:endParaRPr sz="1400" b="1" u="sng">
              <a:solidFill>
                <a:srgbClr val="000000"/>
              </a:solidFill>
            </a:endParaRPr>
          </a:p>
        </p:txBody>
      </p:sp>
      <p:sp>
        <p:nvSpPr>
          <p:cNvPr id="265" name="Google Shape;265;p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54 DEPLOYED</a:t>
            </a:r>
            <a:endParaRPr/>
          </a:p>
        </p:txBody>
      </p:sp>
      <p:sp>
        <p:nvSpPr>
          <p:cNvPr id="652" name="Google Shape;652;p40"/>
          <p:cNvSpPr txBox="1">
            <a:spLocks noGrp="1"/>
          </p:cNvSpPr>
          <p:nvPr>
            <p:ph type="body" idx="1"/>
          </p:nvPr>
        </p:nvSpPr>
        <p:spPr>
          <a:xfrm>
            <a:off x="662609" y="1406188"/>
            <a:ext cx="6583419" cy="4994261"/>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100"/>
              <a:buChar char="•"/>
            </a:pPr>
            <a:r>
              <a:rPr lang="en-US" sz="1100" b="1" dirty="0"/>
              <a:t>Missile: </a:t>
            </a:r>
            <a:r>
              <a:rPr lang="en-US" sz="1100" dirty="0"/>
              <a:t>HGM-25A (originally SM-68A)</a:t>
            </a:r>
            <a:endParaRPr sz="1100" dirty="0"/>
          </a:p>
          <a:p>
            <a:pPr marL="285750" lvl="0" indent="-285750" algn="l" rtl="0">
              <a:lnSpc>
                <a:spcPct val="100000"/>
              </a:lnSpc>
              <a:spcBef>
                <a:spcPts val="600"/>
              </a:spcBef>
              <a:spcAft>
                <a:spcPts val="0"/>
              </a:spcAft>
              <a:buClr>
                <a:schemeClr val="dk1"/>
              </a:buClr>
              <a:buSzPts val="1100"/>
              <a:buChar char="•"/>
            </a:pPr>
            <a:r>
              <a:rPr lang="en-US" sz="1100" b="1" dirty="0"/>
              <a:t>Fuel: </a:t>
            </a:r>
            <a:r>
              <a:rPr lang="en-US" sz="1100" dirty="0"/>
              <a:t>Liquid Propellant</a:t>
            </a:r>
            <a:endParaRPr sz="1100" dirty="0"/>
          </a:p>
          <a:p>
            <a:pPr marL="285750" lvl="0" indent="-285750" algn="l" rtl="0">
              <a:lnSpc>
                <a:spcPct val="100000"/>
              </a:lnSpc>
              <a:spcBef>
                <a:spcPts val="600"/>
              </a:spcBef>
              <a:spcAft>
                <a:spcPts val="0"/>
              </a:spcAft>
              <a:buClr>
                <a:schemeClr val="dk1"/>
              </a:buClr>
              <a:buSzPts val="1100"/>
              <a:buChar char="•"/>
            </a:pPr>
            <a:r>
              <a:rPr lang="en-US" sz="1100" b="1" dirty="0"/>
              <a:t>Warhead: </a:t>
            </a:r>
            <a:r>
              <a:rPr lang="en-US" sz="1100" dirty="0"/>
              <a:t>One Mk-4</a:t>
            </a:r>
            <a:endParaRPr dirty="0"/>
          </a:p>
          <a:p>
            <a:pPr marL="285750" lvl="0" indent="-285750" algn="l" rtl="0">
              <a:lnSpc>
                <a:spcPct val="100000"/>
              </a:lnSpc>
              <a:spcBef>
                <a:spcPts val="600"/>
              </a:spcBef>
              <a:spcAft>
                <a:spcPts val="0"/>
              </a:spcAft>
              <a:buClr>
                <a:schemeClr val="dk1"/>
              </a:buClr>
              <a:buSzPts val="1100"/>
              <a:buChar char="•"/>
            </a:pPr>
            <a:r>
              <a:rPr lang="en-US" sz="1100" b="1" dirty="0"/>
              <a:t>Guidance: </a:t>
            </a:r>
            <a:r>
              <a:rPr lang="en-US" sz="1100" dirty="0"/>
              <a:t>Radio Inertial Guidance (relied on ground-based systems for guidance during flight)</a:t>
            </a:r>
            <a:endParaRPr dirty="0"/>
          </a:p>
          <a:p>
            <a:pPr marL="285750" lvl="0" indent="-285750" algn="l" rtl="0">
              <a:lnSpc>
                <a:spcPct val="100000"/>
              </a:lnSpc>
              <a:spcBef>
                <a:spcPts val="600"/>
              </a:spcBef>
              <a:spcAft>
                <a:spcPts val="0"/>
              </a:spcAft>
              <a:buClr>
                <a:schemeClr val="dk1"/>
              </a:buClr>
              <a:buSzPts val="1100"/>
              <a:buChar char="•"/>
            </a:pPr>
            <a:r>
              <a:rPr lang="en-US" sz="1100" b="1" dirty="0"/>
              <a:t>Site Plan: </a:t>
            </a:r>
            <a:r>
              <a:rPr lang="en-US" sz="1100" dirty="0"/>
              <a:t>Each complex had three missile silos, one control center, propellant storage and equipment buildings, a powerhouse, and radio guidance antenna silos all below-ground and connected via tunnels.</a:t>
            </a:r>
            <a:endParaRPr dirty="0"/>
          </a:p>
          <a:p>
            <a:pPr marL="285750" lvl="0" indent="-285750" algn="l" rtl="0">
              <a:lnSpc>
                <a:spcPct val="100000"/>
              </a:lnSpc>
              <a:spcBef>
                <a:spcPts val="600"/>
              </a:spcBef>
              <a:spcAft>
                <a:spcPts val="0"/>
              </a:spcAft>
              <a:buClr>
                <a:srgbClr val="000000"/>
              </a:buClr>
              <a:buSzPts val="1100"/>
              <a:buChar char="•"/>
            </a:pPr>
            <a:r>
              <a:rPr lang="en-US" sz="1100" b="1" dirty="0">
                <a:solidFill>
                  <a:srgbClr val="000000"/>
                </a:solidFill>
              </a:rPr>
              <a:t>Deployment: </a:t>
            </a:r>
            <a:r>
              <a:rPr lang="en-US" sz="1100" dirty="0"/>
              <a:t>Three missiles per complex with three complexes per squadron (3 x 3)</a:t>
            </a:r>
            <a:endParaRPr sz="1100" dirty="0"/>
          </a:p>
          <a:p>
            <a:pPr marL="285750" lvl="0" indent="-285750" algn="l" rtl="0">
              <a:lnSpc>
                <a:spcPct val="100000"/>
              </a:lnSpc>
              <a:spcBef>
                <a:spcPts val="600"/>
              </a:spcBef>
              <a:spcAft>
                <a:spcPts val="0"/>
              </a:spcAft>
              <a:buClr>
                <a:schemeClr val="dk1"/>
              </a:buClr>
              <a:buSzPts val="1100"/>
              <a:buChar char="•"/>
            </a:pPr>
            <a:r>
              <a:rPr lang="en-US" sz="1100" b="1" dirty="0"/>
              <a:t>Launch Mode: </a:t>
            </a:r>
            <a:r>
              <a:rPr lang="en-US" sz="1100" dirty="0"/>
              <a:t>Missiles were fueled and then raised to surface via a silo elevator, along with the radio guidance antennas, and then launched one at a time.</a:t>
            </a:r>
            <a:endParaRPr sz="1100" dirty="0"/>
          </a:p>
          <a:p>
            <a:pPr marL="285750" lvl="0" indent="-285750" algn="l" rtl="0">
              <a:lnSpc>
                <a:spcPct val="100000"/>
              </a:lnSpc>
              <a:spcBef>
                <a:spcPts val="600"/>
              </a:spcBef>
              <a:spcAft>
                <a:spcPts val="0"/>
              </a:spcAft>
              <a:buClr>
                <a:schemeClr val="dk1"/>
              </a:buClr>
              <a:buSzPts val="1100"/>
              <a:buChar char="•"/>
            </a:pPr>
            <a:r>
              <a:rPr lang="en-US" sz="1100" b="1" dirty="0"/>
              <a:t>Crew Size: </a:t>
            </a:r>
            <a:r>
              <a:rPr lang="en-US" sz="1100" dirty="0"/>
              <a:t>Six; Missile Combat Crew Commander, Missile Launch Officer, Guidance Electronics Officer, Ballistic Missile Analyst Technician, and two Electrical Power Production Technicians.</a:t>
            </a:r>
            <a:endParaRPr dirty="0"/>
          </a:p>
          <a:p>
            <a:pPr marL="285750" lvl="0" indent="-285750" algn="l" rtl="0">
              <a:lnSpc>
                <a:spcPct val="100000"/>
              </a:lnSpc>
              <a:spcBef>
                <a:spcPts val="600"/>
              </a:spcBef>
              <a:spcAft>
                <a:spcPts val="0"/>
              </a:spcAft>
              <a:buClr>
                <a:schemeClr val="dk1"/>
              </a:buClr>
              <a:buSzPts val="1100"/>
              <a:buChar char="•"/>
            </a:pPr>
            <a:r>
              <a:rPr lang="en-US" sz="1100" b="1" dirty="0"/>
              <a:t>Interesting Fact: </a:t>
            </a:r>
            <a:r>
              <a:rPr lang="en-US" sz="1100" dirty="0"/>
              <a:t>Since putting ICBMs on alert at the earliest possible date was a national priority, the Titan I was developed almost concurrently with the Atlas ICBM just in case the Atlas proved to be inviable. The Titan I was the last ICBM to use radio inertial guidance. Newer ICBMs relied upon all-inertial guidance systems which were more secure and not susceptible to enemy interference.</a:t>
            </a:r>
            <a:endParaRPr sz="1100" b="1" dirty="0"/>
          </a:p>
          <a:p>
            <a:pPr marL="0" lvl="0" indent="0" algn="l" rtl="0">
              <a:lnSpc>
                <a:spcPct val="100000"/>
              </a:lnSpc>
              <a:spcBef>
                <a:spcPts val="600"/>
              </a:spcBef>
              <a:spcAft>
                <a:spcPts val="0"/>
              </a:spcAft>
              <a:buClr>
                <a:schemeClr val="dk1"/>
              </a:buClr>
              <a:buSzPts val="600"/>
              <a:buNone/>
            </a:pPr>
            <a:endParaRPr sz="600" dirty="0">
              <a:solidFill>
                <a:srgbClr val="FF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Lowry AFB, CO</a:t>
            </a:r>
            <a:r>
              <a:rPr lang="en-US" sz="1000" dirty="0">
                <a:solidFill>
                  <a:srgbClr val="FF0000"/>
                </a:solidFill>
              </a:rPr>
              <a:t>		</a:t>
            </a:r>
            <a:r>
              <a:rPr lang="en-US" sz="1000" dirty="0">
                <a:solidFill>
                  <a:srgbClr val="000000"/>
                </a:solidFill>
              </a:rPr>
              <a:t>1962-1965	</a:t>
            </a:r>
            <a:r>
              <a:rPr lang="en-US" sz="1000" dirty="0">
                <a:solidFill>
                  <a:srgbClr val="FF0000"/>
                </a:solidFill>
              </a:rPr>
              <a:t>	</a:t>
            </a:r>
            <a:r>
              <a:rPr lang="en-US" sz="1000" dirty="0">
                <a:solidFill>
                  <a:srgbClr val="000000"/>
                </a:solidFill>
              </a:rPr>
              <a:t>724 SMS, 725 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Mountain Home AFB, ID		1962-1965		569 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Beale AFB, CA		1962-1965		851 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Larson AFB, WA		1962-1965		568 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Ellsworth AFB, SD		1962-1965	</a:t>
            </a:r>
            <a:r>
              <a:rPr lang="en-US" sz="1000" dirty="0">
                <a:solidFill>
                  <a:srgbClr val="FF0000"/>
                </a:solidFill>
              </a:rPr>
              <a:t>	</a:t>
            </a:r>
            <a:r>
              <a:rPr lang="en-US" sz="1000" dirty="0">
                <a:solidFill>
                  <a:srgbClr val="000000"/>
                </a:solidFill>
              </a:rPr>
              <a:t>850 SMS</a:t>
            </a:r>
            <a:endParaRPr dirty="0"/>
          </a:p>
          <a:p>
            <a:pPr marL="285750" lvl="0" indent="-266700" algn="l" rtl="0">
              <a:lnSpc>
                <a:spcPct val="100000"/>
              </a:lnSpc>
              <a:spcBef>
                <a:spcPts val="600"/>
              </a:spcBef>
              <a:spcAft>
                <a:spcPts val="0"/>
              </a:spcAft>
              <a:buClr>
                <a:schemeClr val="dk1"/>
              </a:buClr>
              <a:buSzPts val="300"/>
              <a:buNone/>
            </a:pPr>
            <a:endParaRPr sz="100" dirty="0">
              <a:solidFill>
                <a:srgbClr val="000000"/>
              </a:solidFill>
            </a:endParaRPr>
          </a:p>
          <a:p>
            <a:pPr marL="0" lvl="0" indent="0" algn="l" rtl="0">
              <a:lnSpc>
                <a:spcPct val="100000"/>
              </a:lnSpc>
              <a:spcBef>
                <a:spcPts val="600"/>
              </a:spcBef>
              <a:spcAft>
                <a:spcPts val="0"/>
              </a:spcAft>
              <a:buClr>
                <a:srgbClr val="000000"/>
              </a:buClr>
              <a:buSzPts val="1000"/>
              <a:buNone/>
            </a:pPr>
            <a:r>
              <a:rPr lang="en-US" sz="1000" dirty="0">
                <a:solidFill>
                  <a:srgbClr val="000000"/>
                </a:solidFill>
              </a:rPr>
              <a:t>*The two squadrons at Lowry AFB were originally activated as the 848</a:t>
            </a:r>
            <a:r>
              <a:rPr lang="en-US" sz="1000" baseline="30000" dirty="0">
                <a:solidFill>
                  <a:srgbClr val="000000"/>
                </a:solidFill>
              </a:rPr>
              <a:t>th</a:t>
            </a:r>
            <a:r>
              <a:rPr lang="en-US" sz="1000" dirty="0">
                <a:solidFill>
                  <a:srgbClr val="000000"/>
                </a:solidFill>
              </a:rPr>
              <a:t> and 849</a:t>
            </a:r>
            <a:r>
              <a:rPr lang="en-US" sz="1000" baseline="30000" dirty="0">
                <a:solidFill>
                  <a:srgbClr val="000000"/>
                </a:solidFill>
              </a:rPr>
              <a:t>th</a:t>
            </a:r>
            <a:r>
              <a:rPr lang="en-US" sz="1000" dirty="0">
                <a:solidFill>
                  <a:srgbClr val="000000"/>
                </a:solidFill>
              </a:rPr>
              <a:t> SMS. However, on 1 July 1961, SAC disbanded those squadrons and replaced them with the 724</a:t>
            </a:r>
            <a:r>
              <a:rPr lang="en-US" sz="1000" baseline="30000" dirty="0">
                <a:solidFill>
                  <a:srgbClr val="000000"/>
                </a:solidFill>
              </a:rPr>
              <a:t>th</a:t>
            </a:r>
            <a:r>
              <a:rPr lang="en-US" sz="1000" dirty="0">
                <a:solidFill>
                  <a:srgbClr val="000000"/>
                </a:solidFill>
              </a:rPr>
              <a:t> and 725</a:t>
            </a:r>
            <a:r>
              <a:rPr lang="en-US" sz="1000" baseline="30000" dirty="0">
                <a:solidFill>
                  <a:srgbClr val="000000"/>
                </a:solidFill>
              </a:rPr>
              <a:t>th</a:t>
            </a:r>
            <a:r>
              <a:rPr lang="en-US" sz="1000" dirty="0">
                <a:solidFill>
                  <a:srgbClr val="000000"/>
                </a:solidFill>
              </a:rPr>
              <a:t> SMS, prior to the Titan Is going on alert.</a:t>
            </a:r>
            <a:endParaRPr sz="1000" dirty="0">
              <a:solidFill>
                <a:srgbClr val="000000"/>
              </a:solidFill>
            </a:endParaRPr>
          </a:p>
          <a:p>
            <a:pPr marL="0" lvl="0" indent="0" algn="l" rtl="0">
              <a:lnSpc>
                <a:spcPct val="100000"/>
              </a:lnSpc>
              <a:spcBef>
                <a:spcPts val="600"/>
              </a:spcBef>
              <a:spcAft>
                <a:spcPts val="0"/>
              </a:spcAft>
              <a:buClr>
                <a:schemeClr val="dk1"/>
              </a:buClr>
              <a:buSzPts val="1000"/>
              <a:buNone/>
            </a:pPr>
            <a:endParaRPr sz="1000" dirty="0"/>
          </a:p>
        </p:txBody>
      </p:sp>
      <p:sp>
        <p:nvSpPr>
          <p:cNvPr id="653" name="Google Shape;653;p4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54" name="Google Shape;654;p40" descr="IMG_0471.heic"/>
          <p:cNvPicPr preferRelativeResize="0"/>
          <p:nvPr/>
        </p:nvPicPr>
        <p:blipFill rotWithShape="1">
          <a:blip r:embed="rId3">
            <a:alphaModFix/>
          </a:blip>
          <a:srcRect/>
          <a:stretch/>
        </p:blipFill>
        <p:spPr>
          <a:xfrm>
            <a:off x="7453790" y="1406188"/>
            <a:ext cx="1212623" cy="4799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DEPLOYED LOCATIONS</a:t>
            </a:r>
            <a:endParaRPr/>
          </a:p>
        </p:txBody>
      </p:sp>
      <p:sp>
        <p:nvSpPr>
          <p:cNvPr id="660" name="Google Shape;660;p4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61" name="Google Shape;661;p41"/>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662" name="Google Shape;662;p41"/>
          <p:cNvSpPr/>
          <p:nvPr/>
        </p:nvSpPr>
        <p:spPr>
          <a:xfrm>
            <a:off x="1967436" y="2072382"/>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63" name="Google Shape;663;p41"/>
          <p:cNvSpPr/>
          <p:nvPr/>
        </p:nvSpPr>
        <p:spPr>
          <a:xfrm>
            <a:off x="2273300" y="288290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64" name="Google Shape;664;p41"/>
          <p:cNvSpPr/>
          <p:nvPr/>
        </p:nvSpPr>
        <p:spPr>
          <a:xfrm>
            <a:off x="1429809" y="327321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65" name="Google Shape;665;p41"/>
          <p:cNvSpPr txBox="1"/>
          <p:nvPr/>
        </p:nvSpPr>
        <p:spPr>
          <a:xfrm>
            <a:off x="1730468" y="2072382"/>
            <a:ext cx="565148"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Larson</a:t>
            </a:r>
            <a:endParaRPr/>
          </a:p>
        </p:txBody>
      </p:sp>
      <p:sp>
        <p:nvSpPr>
          <p:cNvPr id="666" name="Google Shape;666;p41"/>
          <p:cNvSpPr txBox="1"/>
          <p:nvPr/>
        </p:nvSpPr>
        <p:spPr>
          <a:xfrm>
            <a:off x="2108200" y="2660675"/>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Mt. Home</a:t>
            </a:r>
            <a:endParaRPr/>
          </a:p>
        </p:txBody>
      </p:sp>
      <p:sp>
        <p:nvSpPr>
          <p:cNvPr id="667" name="Google Shape;667;p41"/>
          <p:cNvSpPr txBox="1"/>
          <p:nvPr/>
        </p:nvSpPr>
        <p:spPr>
          <a:xfrm>
            <a:off x="1205349" y="3062065"/>
            <a:ext cx="52511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Beale</a:t>
            </a:r>
            <a:endParaRPr/>
          </a:p>
        </p:txBody>
      </p:sp>
      <p:sp>
        <p:nvSpPr>
          <p:cNvPr id="668" name="Google Shape;668;p41"/>
          <p:cNvSpPr txBox="1"/>
          <p:nvPr/>
        </p:nvSpPr>
        <p:spPr>
          <a:xfrm>
            <a:off x="3876637" y="2746425"/>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Ellsworth</a:t>
            </a:r>
            <a:endParaRPr/>
          </a:p>
        </p:txBody>
      </p:sp>
      <p:sp>
        <p:nvSpPr>
          <p:cNvPr id="669" name="Google Shape;669;p41"/>
          <p:cNvSpPr/>
          <p:nvPr/>
        </p:nvSpPr>
        <p:spPr>
          <a:xfrm>
            <a:off x="3800437" y="288290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0" name="Google Shape;670;p41"/>
          <p:cNvSpPr txBox="1"/>
          <p:nvPr/>
        </p:nvSpPr>
        <p:spPr>
          <a:xfrm>
            <a:off x="3219451" y="3599048"/>
            <a:ext cx="565148"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Lowry</a:t>
            </a:r>
            <a:endParaRPr sz="1050" b="1">
              <a:solidFill>
                <a:schemeClr val="dk1"/>
              </a:solidFill>
              <a:latin typeface="Calibri"/>
              <a:ea typeface="Calibri"/>
              <a:cs typeface="Calibri"/>
              <a:sym typeface="Calibri"/>
            </a:endParaRPr>
          </a:p>
        </p:txBody>
      </p:sp>
      <p:sp>
        <p:nvSpPr>
          <p:cNvPr id="671" name="Google Shape;671;p41"/>
          <p:cNvSpPr/>
          <p:nvPr/>
        </p:nvSpPr>
        <p:spPr>
          <a:xfrm>
            <a:off x="3428870" y="3598077"/>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LOWRY AFB, CO</a:t>
            </a:r>
            <a:endParaRPr/>
          </a:p>
        </p:txBody>
      </p:sp>
      <p:sp>
        <p:nvSpPr>
          <p:cNvPr id="677" name="Google Shape;677;p4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78" name="Google Shape;678;p42" descr="Screen Shot 2022-07-12 at 12.20.07 PM.png"/>
          <p:cNvPicPr preferRelativeResize="0"/>
          <p:nvPr/>
        </p:nvPicPr>
        <p:blipFill rotWithShape="1">
          <a:blip r:embed="rId3">
            <a:alphaModFix/>
          </a:blip>
          <a:srcRect/>
          <a:stretch/>
        </p:blipFill>
        <p:spPr>
          <a:xfrm>
            <a:off x="6452254" y="1884782"/>
            <a:ext cx="1904340" cy="1959600"/>
          </a:xfrm>
          <a:prstGeom prst="rect">
            <a:avLst/>
          </a:prstGeom>
          <a:noFill/>
          <a:ln>
            <a:noFill/>
          </a:ln>
        </p:spPr>
      </p:pic>
      <p:sp>
        <p:nvSpPr>
          <p:cNvPr id="679" name="Google Shape;679;p42"/>
          <p:cNvSpPr/>
          <p:nvPr/>
        </p:nvSpPr>
        <p:spPr>
          <a:xfrm>
            <a:off x="6118525" y="3858126"/>
            <a:ext cx="2595923" cy="25083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724</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724</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SMS did not have a unit patch, and instead used the 451</a:t>
            </a:r>
            <a:r>
              <a:rPr lang="en-US" sz="1200" baseline="30000">
                <a:solidFill>
                  <a:srgbClr val="000000"/>
                </a:solidFill>
                <a:latin typeface="Calibri"/>
                <a:ea typeface="Calibri"/>
                <a:cs typeface="Calibri"/>
                <a:sym typeface="Calibri"/>
              </a:rPr>
              <a:t>st</a:t>
            </a:r>
            <a:r>
              <a:rPr lang="en-US" sz="1200">
                <a:solidFill>
                  <a:srgbClr val="000000"/>
                </a:solidFill>
                <a:latin typeface="Calibri"/>
                <a:ea typeface="Calibri"/>
                <a:cs typeface="Calibri"/>
                <a:sym typeface="Calibri"/>
              </a:rPr>
              <a:t> SMW patch. Lowry AFB was unique in that it had two Titan I squadrons versus just one like the other bases. The squadron was on-alert from 1962 to 1965.</a:t>
            </a: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endParaRPr sz="1300" b="1">
              <a:solidFill>
                <a:schemeClr val="dk1"/>
              </a:solidFill>
              <a:latin typeface="Calibri"/>
              <a:ea typeface="Calibri"/>
              <a:cs typeface="Calibri"/>
              <a:sym typeface="Calibri"/>
            </a:endParaRPr>
          </a:p>
        </p:txBody>
      </p:sp>
      <p:pic>
        <p:nvPicPr>
          <p:cNvPr id="680" name="Google Shape;680;p42"/>
          <p:cNvPicPr preferRelativeResize="0"/>
          <p:nvPr/>
        </p:nvPicPr>
        <p:blipFill rotWithShape="1">
          <a:blip r:embed="rId4">
            <a:alphaModFix/>
          </a:blip>
          <a:srcRect l="37" r="556"/>
          <a:stretch/>
        </p:blipFill>
        <p:spPr>
          <a:xfrm>
            <a:off x="510285" y="1884782"/>
            <a:ext cx="5318290" cy="375131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LOWRY AFB, CO</a:t>
            </a:r>
            <a:endParaRPr/>
          </a:p>
        </p:txBody>
      </p:sp>
      <p:sp>
        <p:nvSpPr>
          <p:cNvPr id="686" name="Google Shape;686;p4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87" name="Google Shape;687;p43" descr="Screen Shot 2022-07-12 at 12.20.07 PM.png"/>
          <p:cNvPicPr preferRelativeResize="0"/>
          <p:nvPr/>
        </p:nvPicPr>
        <p:blipFill rotWithShape="1">
          <a:blip r:embed="rId3">
            <a:alphaModFix/>
          </a:blip>
          <a:srcRect/>
          <a:stretch/>
        </p:blipFill>
        <p:spPr>
          <a:xfrm>
            <a:off x="7014690" y="1578595"/>
            <a:ext cx="1818673" cy="1871447"/>
          </a:xfrm>
          <a:prstGeom prst="rect">
            <a:avLst/>
          </a:prstGeom>
          <a:noFill/>
          <a:ln>
            <a:noFill/>
          </a:ln>
        </p:spPr>
      </p:pic>
      <p:sp>
        <p:nvSpPr>
          <p:cNvPr id="688" name="Google Shape;688;p43"/>
          <p:cNvSpPr/>
          <p:nvPr/>
        </p:nvSpPr>
        <p:spPr>
          <a:xfrm>
            <a:off x="6883161" y="3497807"/>
            <a:ext cx="2086277" cy="2462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725</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725</a:t>
            </a:r>
            <a:r>
              <a:rPr lang="en-US" sz="1100" baseline="30000">
                <a:solidFill>
                  <a:srgbClr val="000000"/>
                </a:solidFill>
                <a:latin typeface="Calibri"/>
                <a:ea typeface="Calibri"/>
                <a:cs typeface="Calibri"/>
                <a:sym typeface="Calibri"/>
              </a:rPr>
              <a:t>th</a:t>
            </a:r>
            <a:r>
              <a:rPr lang="en-US" sz="1100">
                <a:solidFill>
                  <a:srgbClr val="000000"/>
                </a:solidFill>
                <a:latin typeface="Calibri"/>
                <a:ea typeface="Calibri"/>
                <a:cs typeface="Calibri"/>
                <a:sym typeface="Calibri"/>
              </a:rPr>
              <a:t> SMS did not have a unit patch, and instead used the 451</a:t>
            </a:r>
            <a:r>
              <a:rPr lang="en-US" sz="1100" baseline="30000">
                <a:solidFill>
                  <a:srgbClr val="000000"/>
                </a:solidFill>
                <a:latin typeface="Calibri"/>
                <a:ea typeface="Calibri"/>
                <a:cs typeface="Calibri"/>
                <a:sym typeface="Calibri"/>
              </a:rPr>
              <a:t>st</a:t>
            </a:r>
            <a:r>
              <a:rPr lang="en-US" sz="1100">
                <a:solidFill>
                  <a:srgbClr val="000000"/>
                </a:solidFill>
                <a:latin typeface="Calibri"/>
                <a:ea typeface="Calibri"/>
                <a:cs typeface="Calibri"/>
                <a:sym typeface="Calibri"/>
              </a:rPr>
              <a:t> SMW patch. Lowry AFB was unique in that it had two Titan I squadrons versus just one like the other bases. The squadron was on-alert from 1962 to 1965.</a:t>
            </a:r>
            <a:endParaRPr sz="1100" b="1">
              <a:solidFill>
                <a:schemeClr val="dk1"/>
              </a:solidFill>
              <a:latin typeface="Calibri"/>
              <a:ea typeface="Calibri"/>
              <a:cs typeface="Calibri"/>
              <a:sym typeface="Calibri"/>
            </a:endParaRPr>
          </a:p>
        </p:txBody>
      </p:sp>
      <p:pic>
        <p:nvPicPr>
          <p:cNvPr id="689" name="Google Shape;689;p43"/>
          <p:cNvPicPr preferRelativeResize="0"/>
          <p:nvPr/>
        </p:nvPicPr>
        <p:blipFill rotWithShape="1">
          <a:blip r:embed="rId4">
            <a:alphaModFix/>
          </a:blip>
          <a:srcRect l="-126" r="3570"/>
          <a:stretch/>
        </p:blipFill>
        <p:spPr>
          <a:xfrm>
            <a:off x="419568" y="1578595"/>
            <a:ext cx="6327518" cy="46269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MOUNTAIN HOME AFB, ID</a:t>
            </a:r>
            <a:endParaRPr/>
          </a:p>
        </p:txBody>
      </p:sp>
      <p:sp>
        <p:nvSpPr>
          <p:cNvPr id="695" name="Google Shape;695;p4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696" name="Google Shape;696;p44"/>
          <p:cNvPicPr preferRelativeResize="0">
            <a:picLocks noGrp="1"/>
          </p:cNvPicPr>
          <p:nvPr>
            <p:ph type="body" idx="1"/>
          </p:nvPr>
        </p:nvPicPr>
        <p:blipFill rotWithShape="1">
          <a:blip r:embed="rId3">
            <a:alphaModFix/>
          </a:blip>
          <a:srcRect t="-3038" b="-3038"/>
          <a:stretch/>
        </p:blipFill>
        <p:spPr>
          <a:xfrm>
            <a:off x="662605" y="1431173"/>
            <a:ext cx="4428891" cy="4952512"/>
          </a:xfrm>
          <a:prstGeom prst="rect">
            <a:avLst/>
          </a:prstGeom>
          <a:noFill/>
          <a:ln>
            <a:noFill/>
          </a:ln>
        </p:spPr>
      </p:pic>
      <p:pic>
        <p:nvPicPr>
          <p:cNvPr id="697" name="Google Shape;697;p44"/>
          <p:cNvPicPr preferRelativeResize="0"/>
          <p:nvPr/>
        </p:nvPicPr>
        <p:blipFill rotWithShape="1">
          <a:blip r:embed="rId4">
            <a:alphaModFix/>
          </a:blip>
          <a:srcRect/>
          <a:stretch/>
        </p:blipFill>
        <p:spPr>
          <a:xfrm>
            <a:off x="6060478" y="1644503"/>
            <a:ext cx="1920247" cy="2592333"/>
          </a:xfrm>
          <a:prstGeom prst="rect">
            <a:avLst/>
          </a:prstGeom>
          <a:noFill/>
          <a:ln>
            <a:noFill/>
          </a:ln>
        </p:spPr>
      </p:pic>
      <p:sp>
        <p:nvSpPr>
          <p:cNvPr id="698" name="Google Shape;698;p44"/>
          <p:cNvSpPr/>
          <p:nvPr/>
        </p:nvSpPr>
        <p:spPr>
          <a:xfrm>
            <a:off x="5806030" y="4236836"/>
            <a:ext cx="2595923"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569</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squadron was on-alert from 1962 to 1965.</a:t>
            </a:r>
            <a:endParaRPr sz="14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BEALE AFB, CA</a:t>
            </a:r>
            <a:endParaRPr/>
          </a:p>
        </p:txBody>
      </p:sp>
      <p:sp>
        <p:nvSpPr>
          <p:cNvPr id="704" name="Google Shape;704;p4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05" name="Google Shape;705;p45"/>
          <p:cNvPicPr preferRelativeResize="0">
            <a:picLocks noGrp="1"/>
          </p:cNvPicPr>
          <p:nvPr>
            <p:ph type="body" idx="1"/>
          </p:nvPr>
        </p:nvPicPr>
        <p:blipFill rotWithShape="1">
          <a:blip r:embed="rId3">
            <a:alphaModFix/>
          </a:blip>
          <a:srcRect t="-715"/>
          <a:stretch/>
        </p:blipFill>
        <p:spPr>
          <a:xfrm>
            <a:off x="662608" y="1553612"/>
            <a:ext cx="3805209" cy="4615470"/>
          </a:xfrm>
          <a:prstGeom prst="rect">
            <a:avLst/>
          </a:prstGeom>
          <a:noFill/>
          <a:ln>
            <a:noFill/>
          </a:ln>
        </p:spPr>
      </p:pic>
      <p:pic>
        <p:nvPicPr>
          <p:cNvPr id="706" name="Google Shape;706;p45"/>
          <p:cNvPicPr preferRelativeResize="0"/>
          <p:nvPr/>
        </p:nvPicPr>
        <p:blipFill rotWithShape="1">
          <a:blip r:embed="rId4">
            <a:alphaModFix/>
          </a:blip>
          <a:srcRect/>
          <a:stretch/>
        </p:blipFill>
        <p:spPr>
          <a:xfrm>
            <a:off x="5873933" y="2086602"/>
            <a:ext cx="2305500" cy="2138022"/>
          </a:xfrm>
          <a:prstGeom prst="rect">
            <a:avLst/>
          </a:prstGeom>
          <a:noFill/>
          <a:ln>
            <a:noFill/>
          </a:ln>
        </p:spPr>
      </p:pic>
      <p:sp>
        <p:nvSpPr>
          <p:cNvPr id="707" name="Google Shape;707;p45"/>
          <p:cNvSpPr/>
          <p:nvPr/>
        </p:nvSpPr>
        <p:spPr>
          <a:xfrm>
            <a:off x="5806030" y="4236836"/>
            <a:ext cx="2595923"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851</a:t>
            </a:r>
            <a:r>
              <a:rPr lang="en-US" sz="1400" b="1" u="sng" baseline="30000">
                <a:solidFill>
                  <a:schemeClr val="dk1"/>
                </a:solidFill>
                <a:latin typeface="Calibri"/>
                <a:ea typeface="Calibri"/>
                <a:cs typeface="Calibri"/>
                <a:sym typeface="Calibri"/>
              </a:rPr>
              <a:t>st</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squadron was on-alert from 1962 to 1965.</a:t>
            </a:r>
            <a:endParaRPr sz="14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LARSON AFB, WA</a:t>
            </a:r>
            <a:endParaRPr/>
          </a:p>
        </p:txBody>
      </p:sp>
      <p:sp>
        <p:nvSpPr>
          <p:cNvPr id="713" name="Google Shape;713;p4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14" name="Google Shape;714;p46"/>
          <p:cNvPicPr preferRelativeResize="0">
            <a:picLocks noGrp="1"/>
          </p:cNvPicPr>
          <p:nvPr>
            <p:ph type="body" idx="1"/>
          </p:nvPr>
        </p:nvPicPr>
        <p:blipFill rotWithShape="1">
          <a:blip r:embed="rId3">
            <a:alphaModFix/>
          </a:blip>
          <a:srcRect t="-3038" b="-3038"/>
          <a:stretch/>
        </p:blipFill>
        <p:spPr>
          <a:xfrm>
            <a:off x="662607" y="1510555"/>
            <a:ext cx="5823665" cy="4667774"/>
          </a:xfrm>
          <a:prstGeom prst="rect">
            <a:avLst/>
          </a:prstGeom>
          <a:noFill/>
          <a:ln>
            <a:noFill/>
          </a:ln>
        </p:spPr>
      </p:pic>
      <p:pic>
        <p:nvPicPr>
          <p:cNvPr id="715" name="Google Shape;715;p46"/>
          <p:cNvPicPr preferRelativeResize="0"/>
          <p:nvPr/>
        </p:nvPicPr>
        <p:blipFill rotWithShape="1">
          <a:blip r:embed="rId4">
            <a:alphaModFix/>
          </a:blip>
          <a:srcRect/>
          <a:stretch/>
        </p:blipFill>
        <p:spPr>
          <a:xfrm>
            <a:off x="6710233" y="2306424"/>
            <a:ext cx="1980181" cy="1980181"/>
          </a:xfrm>
          <a:prstGeom prst="rect">
            <a:avLst/>
          </a:prstGeom>
          <a:noFill/>
          <a:ln>
            <a:noFill/>
          </a:ln>
        </p:spPr>
      </p:pic>
      <p:sp>
        <p:nvSpPr>
          <p:cNvPr id="716" name="Google Shape;716;p46"/>
          <p:cNvSpPr/>
          <p:nvPr/>
        </p:nvSpPr>
        <p:spPr>
          <a:xfrm>
            <a:off x="6486272" y="4236836"/>
            <a:ext cx="2459984" cy="17851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568th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squadron was on-alert from 1962 to 1965.</a:t>
            </a: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 – ELLSWORTH AFB, SD</a:t>
            </a:r>
            <a:endParaRPr/>
          </a:p>
        </p:txBody>
      </p:sp>
      <p:sp>
        <p:nvSpPr>
          <p:cNvPr id="722" name="Google Shape;722;p4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23" name="Google Shape;723;p47"/>
          <p:cNvPicPr preferRelativeResize="0">
            <a:picLocks noGrp="1"/>
          </p:cNvPicPr>
          <p:nvPr>
            <p:ph type="body" idx="1"/>
          </p:nvPr>
        </p:nvPicPr>
        <p:blipFill rotWithShape="1">
          <a:blip r:embed="rId3">
            <a:alphaModFix/>
          </a:blip>
          <a:srcRect/>
          <a:stretch/>
        </p:blipFill>
        <p:spPr>
          <a:xfrm>
            <a:off x="662608" y="1621651"/>
            <a:ext cx="3975304" cy="4468049"/>
          </a:xfrm>
          <a:prstGeom prst="rect">
            <a:avLst/>
          </a:prstGeom>
          <a:noFill/>
          <a:ln>
            <a:noFill/>
          </a:ln>
        </p:spPr>
      </p:pic>
      <p:pic>
        <p:nvPicPr>
          <p:cNvPr id="724" name="Google Shape;724;p47" descr="850th_strategic_missile_sq-emblem.jpg"/>
          <p:cNvPicPr preferRelativeResize="0"/>
          <p:nvPr/>
        </p:nvPicPr>
        <p:blipFill rotWithShape="1">
          <a:blip r:embed="rId4">
            <a:alphaModFix/>
          </a:blip>
          <a:srcRect/>
          <a:stretch/>
        </p:blipFill>
        <p:spPr>
          <a:xfrm rot="-178421">
            <a:off x="6198552" y="1925595"/>
            <a:ext cx="2072570" cy="2441474"/>
          </a:xfrm>
          <a:prstGeom prst="rect">
            <a:avLst/>
          </a:prstGeom>
          <a:noFill/>
          <a:ln>
            <a:noFill/>
          </a:ln>
        </p:spPr>
      </p:pic>
      <p:sp>
        <p:nvSpPr>
          <p:cNvPr id="725" name="Google Shape;725;p47"/>
          <p:cNvSpPr/>
          <p:nvPr/>
        </p:nvSpPr>
        <p:spPr>
          <a:xfrm>
            <a:off x="5806030" y="4236836"/>
            <a:ext cx="2595923"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850</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400">
                <a:solidFill>
                  <a:srgbClr val="000000"/>
                </a:solidFill>
                <a:latin typeface="Calibri"/>
                <a:ea typeface="Calibri"/>
                <a:cs typeface="Calibri"/>
                <a:sym typeface="Calibri"/>
              </a:rPr>
              <a:t>Three missiles, one Launch Control Center, and various support buildings per complex with three complexes in the squadron (3x3) dispersed away from each other. The squadron was on-alert from 1962 to 1965.</a:t>
            </a:r>
            <a:endParaRPr sz="14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pic>
        <p:nvPicPr>
          <p:cNvPr id="731" name="Google Shape;731;p48" descr="Screen Shot 2022-06-13 at 11.05.20 PM.png"/>
          <p:cNvPicPr preferRelativeResize="0">
            <a:picLocks noGrp="1"/>
          </p:cNvPicPr>
          <p:nvPr>
            <p:ph type="body" idx="1"/>
          </p:nvPr>
        </p:nvPicPr>
        <p:blipFill rotWithShape="1">
          <a:blip r:embed="rId3">
            <a:alphaModFix/>
          </a:blip>
          <a:srcRect/>
          <a:stretch/>
        </p:blipFill>
        <p:spPr>
          <a:xfrm>
            <a:off x="452867" y="1360827"/>
            <a:ext cx="8062482" cy="4982645"/>
          </a:xfrm>
          <a:prstGeom prst="rect">
            <a:avLst/>
          </a:prstGeom>
          <a:noFill/>
          <a:ln>
            <a:noFill/>
          </a:ln>
        </p:spPr>
      </p:pic>
      <p:sp>
        <p:nvSpPr>
          <p:cNvPr id="732" name="Google Shape;732;p4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733" name="Google Shape;733;p48"/>
          <p:cNvSpPr/>
          <p:nvPr/>
        </p:nvSpPr>
        <p:spPr>
          <a:xfrm>
            <a:off x="373489" y="4907734"/>
            <a:ext cx="339383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An overview of the enormous Titan I complex. The three missile silos are in the background. The Launch Control Center is the circular building on the left, the powerhouse is the circular building on the right, and the two antenna silos are in the foreground. All buildings were connected with underground tunnels.</a:t>
            </a:r>
            <a:endParaRPr sz="12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pic>
        <p:nvPicPr>
          <p:cNvPr id="739" name="Google Shape;739;p49" descr="Titan 1 silo.jpg"/>
          <p:cNvPicPr preferRelativeResize="0">
            <a:picLocks noGrp="1"/>
          </p:cNvPicPr>
          <p:nvPr>
            <p:ph type="body" idx="1"/>
          </p:nvPr>
        </p:nvPicPr>
        <p:blipFill rotWithShape="1">
          <a:blip r:embed="rId3">
            <a:alphaModFix/>
          </a:blip>
          <a:srcRect l="-327"/>
          <a:stretch/>
        </p:blipFill>
        <p:spPr>
          <a:xfrm>
            <a:off x="2676153" y="1850760"/>
            <a:ext cx="2994471" cy="3876054"/>
          </a:xfrm>
          <a:prstGeom prst="rect">
            <a:avLst/>
          </a:prstGeom>
          <a:noFill/>
          <a:ln>
            <a:noFill/>
          </a:ln>
        </p:spPr>
      </p:pic>
      <p:sp>
        <p:nvSpPr>
          <p:cNvPr id="740" name="Google Shape;740;p4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41" name="Google Shape;741;p49" descr="Titan 1 silo 2.jpg"/>
          <p:cNvPicPr preferRelativeResize="0"/>
          <p:nvPr/>
        </p:nvPicPr>
        <p:blipFill rotWithShape="1">
          <a:blip r:embed="rId4">
            <a:alphaModFix/>
          </a:blip>
          <a:srcRect/>
          <a:stretch/>
        </p:blipFill>
        <p:spPr>
          <a:xfrm>
            <a:off x="5863365" y="2928081"/>
            <a:ext cx="2934559" cy="2038936"/>
          </a:xfrm>
          <a:prstGeom prst="rect">
            <a:avLst/>
          </a:prstGeom>
          <a:noFill/>
          <a:ln>
            <a:noFill/>
          </a:ln>
        </p:spPr>
      </p:pic>
      <p:pic>
        <p:nvPicPr>
          <p:cNvPr id="742" name="Google Shape;742;p49" descr="Titan 1 silo illustration.jpg"/>
          <p:cNvPicPr preferRelativeResize="0"/>
          <p:nvPr/>
        </p:nvPicPr>
        <p:blipFill rotWithShape="1">
          <a:blip r:embed="rId5">
            <a:alphaModFix/>
          </a:blip>
          <a:srcRect/>
          <a:stretch/>
        </p:blipFill>
        <p:spPr>
          <a:xfrm>
            <a:off x="495916" y="1345507"/>
            <a:ext cx="1916398" cy="4816798"/>
          </a:xfrm>
          <a:prstGeom prst="rect">
            <a:avLst/>
          </a:prstGeom>
          <a:noFill/>
          <a:ln>
            <a:noFill/>
          </a:ln>
        </p:spPr>
      </p:pic>
      <p:sp>
        <p:nvSpPr>
          <p:cNvPr id="743" name="Google Shape;743;p49"/>
          <p:cNvSpPr/>
          <p:nvPr/>
        </p:nvSpPr>
        <p:spPr>
          <a:xfrm>
            <a:off x="351528" y="6100133"/>
            <a:ext cx="232462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 diagram of a Titan I missile silo.</a:t>
            </a:r>
            <a:endParaRPr sz="1200">
              <a:solidFill>
                <a:schemeClr val="dk1"/>
              </a:solidFill>
              <a:latin typeface="Calibri"/>
              <a:ea typeface="Calibri"/>
              <a:cs typeface="Calibri"/>
              <a:sym typeface="Calibri"/>
            </a:endParaRPr>
          </a:p>
        </p:txBody>
      </p:sp>
      <p:sp>
        <p:nvSpPr>
          <p:cNvPr id="744" name="Google Shape;744;p49"/>
          <p:cNvSpPr/>
          <p:nvPr/>
        </p:nvSpPr>
        <p:spPr>
          <a:xfrm>
            <a:off x="2676154" y="5726814"/>
            <a:ext cx="318721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Looking down into a Titan I missile silo.</a:t>
            </a:r>
            <a:endParaRPr sz="1200">
              <a:solidFill>
                <a:schemeClr val="dk1"/>
              </a:solidFill>
              <a:latin typeface="Calibri"/>
              <a:ea typeface="Calibri"/>
              <a:cs typeface="Calibri"/>
              <a:sym typeface="Calibri"/>
            </a:endParaRPr>
          </a:p>
        </p:txBody>
      </p:sp>
      <p:sp>
        <p:nvSpPr>
          <p:cNvPr id="745" name="Google Shape;745;p49"/>
          <p:cNvSpPr/>
          <p:nvPr/>
        </p:nvSpPr>
        <p:spPr>
          <a:xfrm>
            <a:off x="5863365" y="4967017"/>
            <a:ext cx="318721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Looking up a Titan I missile silo.</a:t>
            </a:r>
            <a:endParaRPr sz="1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
          <p:cNvSpPr txBox="1">
            <a:spLocks noGrp="1"/>
          </p:cNvSpPr>
          <p:nvPr>
            <p:ph type="title"/>
          </p:nvPr>
        </p:nvSpPr>
        <p:spPr>
          <a:xfrm>
            <a:off x="662608" y="173773"/>
            <a:ext cx="8075818"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400"/>
              <a:buFont typeface="Oswald"/>
              <a:buNone/>
            </a:pPr>
            <a:r>
              <a:rPr lang="en-US" sz="2400"/>
              <a:t>ICBM DEPLOYED LOCATIONS PAST AND PRESENT</a:t>
            </a:r>
            <a:endParaRPr sz="2400"/>
          </a:p>
        </p:txBody>
      </p:sp>
      <p:sp>
        <p:nvSpPr>
          <p:cNvPr id="271" name="Google Shape;271;p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272" name="Google Shape;272;p5"/>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273" name="Google Shape;273;p5"/>
          <p:cNvSpPr/>
          <p:nvPr/>
        </p:nvSpPr>
        <p:spPr>
          <a:xfrm>
            <a:off x="2176357" y="198305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4" name="Google Shape;274;p5"/>
          <p:cNvSpPr/>
          <p:nvPr/>
        </p:nvSpPr>
        <p:spPr>
          <a:xfrm>
            <a:off x="1967436" y="2072382"/>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5" name="Google Shape;275;p5"/>
          <p:cNvSpPr/>
          <p:nvPr/>
        </p:nvSpPr>
        <p:spPr>
          <a:xfrm>
            <a:off x="2938992" y="2150961"/>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6" name="Google Shape;276;p5"/>
          <p:cNvSpPr/>
          <p:nvPr/>
        </p:nvSpPr>
        <p:spPr>
          <a:xfrm>
            <a:off x="2273300" y="288290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7" name="Google Shape;277;p5"/>
          <p:cNvSpPr/>
          <p:nvPr/>
        </p:nvSpPr>
        <p:spPr>
          <a:xfrm>
            <a:off x="3911600" y="2174143"/>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8" name="Google Shape;278;p5"/>
          <p:cNvSpPr/>
          <p:nvPr/>
        </p:nvSpPr>
        <p:spPr>
          <a:xfrm>
            <a:off x="4437554" y="2281766"/>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9" name="Google Shape;279;p5"/>
          <p:cNvSpPr/>
          <p:nvPr/>
        </p:nvSpPr>
        <p:spPr>
          <a:xfrm>
            <a:off x="4460215" y="3449865"/>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0" name="Google Shape;280;p5"/>
          <p:cNvSpPr/>
          <p:nvPr/>
        </p:nvSpPr>
        <p:spPr>
          <a:xfrm>
            <a:off x="1429809" y="327321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1" name="Google Shape;281;p5"/>
          <p:cNvSpPr/>
          <p:nvPr/>
        </p:nvSpPr>
        <p:spPr>
          <a:xfrm>
            <a:off x="2556934" y="4665133"/>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2" name="Google Shape;282;p5"/>
          <p:cNvSpPr/>
          <p:nvPr/>
        </p:nvSpPr>
        <p:spPr>
          <a:xfrm>
            <a:off x="3425825" y="4635421"/>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3" name="Google Shape;283;p5"/>
          <p:cNvSpPr/>
          <p:nvPr/>
        </p:nvSpPr>
        <p:spPr>
          <a:xfrm>
            <a:off x="4124326" y="4811813"/>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4" name="Google Shape;284;p5"/>
          <p:cNvSpPr/>
          <p:nvPr/>
        </p:nvSpPr>
        <p:spPr>
          <a:xfrm>
            <a:off x="4563689" y="334010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5" name="Google Shape;285;p5"/>
          <p:cNvSpPr/>
          <p:nvPr/>
        </p:nvSpPr>
        <p:spPr>
          <a:xfrm>
            <a:off x="4208953" y="4415367"/>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6" name="Google Shape;286;p5"/>
          <p:cNvSpPr/>
          <p:nvPr/>
        </p:nvSpPr>
        <p:spPr>
          <a:xfrm>
            <a:off x="5071534" y="4339167"/>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7" name="Google Shape;287;p5"/>
          <p:cNvSpPr/>
          <p:nvPr/>
        </p:nvSpPr>
        <p:spPr>
          <a:xfrm>
            <a:off x="4253187" y="3748839"/>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8" name="Google Shape;288;p5"/>
          <p:cNvSpPr/>
          <p:nvPr/>
        </p:nvSpPr>
        <p:spPr>
          <a:xfrm>
            <a:off x="4578614" y="3726966"/>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9" name="Google Shape;289;p5"/>
          <p:cNvSpPr/>
          <p:nvPr/>
        </p:nvSpPr>
        <p:spPr>
          <a:xfrm>
            <a:off x="4384015" y="3958687"/>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0" name="Google Shape;290;p5"/>
          <p:cNvSpPr/>
          <p:nvPr/>
        </p:nvSpPr>
        <p:spPr>
          <a:xfrm>
            <a:off x="7196666" y="2535216"/>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1" name="Google Shape;291;p5"/>
          <p:cNvSpPr/>
          <p:nvPr/>
        </p:nvSpPr>
        <p:spPr>
          <a:xfrm>
            <a:off x="4957234" y="3825039"/>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2" name="Google Shape;292;p5"/>
          <p:cNvSpPr txBox="1"/>
          <p:nvPr/>
        </p:nvSpPr>
        <p:spPr>
          <a:xfrm>
            <a:off x="1730468" y="1767234"/>
            <a:ext cx="66992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Fairchild</a:t>
            </a:r>
            <a:endParaRPr/>
          </a:p>
        </p:txBody>
      </p:sp>
      <p:sp>
        <p:nvSpPr>
          <p:cNvPr id="293" name="Google Shape;293;p5"/>
          <p:cNvSpPr txBox="1"/>
          <p:nvPr/>
        </p:nvSpPr>
        <p:spPr>
          <a:xfrm>
            <a:off x="1730468" y="2072382"/>
            <a:ext cx="565148"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Larson</a:t>
            </a:r>
            <a:endParaRPr/>
          </a:p>
        </p:txBody>
      </p:sp>
      <p:sp>
        <p:nvSpPr>
          <p:cNvPr id="294" name="Google Shape;294;p5"/>
          <p:cNvSpPr txBox="1"/>
          <p:nvPr/>
        </p:nvSpPr>
        <p:spPr>
          <a:xfrm>
            <a:off x="2108200" y="2660675"/>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Mt. Home</a:t>
            </a:r>
            <a:endParaRPr/>
          </a:p>
        </p:txBody>
      </p:sp>
      <p:sp>
        <p:nvSpPr>
          <p:cNvPr id="295" name="Google Shape;295;p5"/>
          <p:cNvSpPr txBox="1"/>
          <p:nvPr/>
        </p:nvSpPr>
        <p:spPr>
          <a:xfrm>
            <a:off x="1205349" y="3062065"/>
            <a:ext cx="52511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Beale</a:t>
            </a:r>
            <a:endParaRPr/>
          </a:p>
        </p:txBody>
      </p:sp>
      <p:sp>
        <p:nvSpPr>
          <p:cNvPr id="296" name="Google Shape;296;p5"/>
          <p:cNvSpPr txBox="1"/>
          <p:nvPr/>
        </p:nvSpPr>
        <p:spPr>
          <a:xfrm>
            <a:off x="2823633" y="2189061"/>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Malmstrom</a:t>
            </a:r>
            <a:endParaRPr/>
          </a:p>
        </p:txBody>
      </p:sp>
      <p:sp>
        <p:nvSpPr>
          <p:cNvPr id="297" name="Google Shape;297;p5"/>
          <p:cNvSpPr txBox="1"/>
          <p:nvPr/>
        </p:nvSpPr>
        <p:spPr>
          <a:xfrm>
            <a:off x="1354666" y="3775183"/>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Vandenberg</a:t>
            </a:r>
            <a:endParaRPr/>
          </a:p>
        </p:txBody>
      </p:sp>
      <p:sp>
        <p:nvSpPr>
          <p:cNvPr id="298" name="Google Shape;298;p5"/>
          <p:cNvSpPr txBox="1"/>
          <p:nvPr/>
        </p:nvSpPr>
        <p:spPr>
          <a:xfrm>
            <a:off x="3735916" y="2185608"/>
            <a:ext cx="54923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Minot</a:t>
            </a:r>
            <a:endParaRPr/>
          </a:p>
        </p:txBody>
      </p:sp>
      <p:sp>
        <p:nvSpPr>
          <p:cNvPr id="299" name="Google Shape;299;p5"/>
          <p:cNvSpPr txBox="1"/>
          <p:nvPr/>
        </p:nvSpPr>
        <p:spPr>
          <a:xfrm>
            <a:off x="4124326" y="2258809"/>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Grand Forks</a:t>
            </a:r>
            <a:endParaRPr/>
          </a:p>
        </p:txBody>
      </p:sp>
      <p:sp>
        <p:nvSpPr>
          <p:cNvPr id="300" name="Google Shape;300;p5"/>
          <p:cNvSpPr txBox="1"/>
          <p:nvPr/>
        </p:nvSpPr>
        <p:spPr>
          <a:xfrm>
            <a:off x="3876637" y="2746425"/>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Ellsworth</a:t>
            </a:r>
            <a:endParaRPr/>
          </a:p>
        </p:txBody>
      </p:sp>
      <p:sp>
        <p:nvSpPr>
          <p:cNvPr id="301" name="Google Shape;301;p5"/>
          <p:cNvSpPr txBox="1"/>
          <p:nvPr/>
        </p:nvSpPr>
        <p:spPr>
          <a:xfrm>
            <a:off x="2844389" y="3078490"/>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endParaRPr/>
          </a:p>
        </p:txBody>
      </p:sp>
      <p:sp>
        <p:nvSpPr>
          <p:cNvPr id="302" name="Google Shape;302;p5"/>
          <p:cNvSpPr txBox="1"/>
          <p:nvPr/>
        </p:nvSpPr>
        <p:spPr>
          <a:xfrm>
            <a:off x="1601260" y="4584663"/>
            <a:ext cx="104021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Davis-Monthan</a:t>
            </a:r>
            <a:endParaRPr/>
          </a:p>
        </p:txBody>
      </p:sp>
      <p:sp>
        <p:nvSpPr>
          <p:cNvPr id="303" name="Google Shape;303;p5"/>
          <p:cNvSpPr txBox="1"/>
          <p:nvPr/>
        </p:nvSpPr>
        <p:spPr>
          <a:xfrm>
            <a:off x="6535667" y="2281766"/>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Plattsburgh</a:t>
            </a:r>
            <a:endParaRPr/>
          </a:p>
        </p:txBody>
      </p:sp>
      <p:sp>
        <p:nvSpPr>
          <p:cNvPr id="304" name="Google Shape;304;p5"/>
          <p:cNvSpPr txBox="1"/>
          <p:nvPr/>
        </p:nvSpPr>
        <p:spPr>
          <a:xfrm>
            <a:off x="4846070" y="4362374"/>
            <a:ext cx="774699"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Little Rock</a:t>
            </a:r>
            <a:endParaRPr/>
          </a:p>
        </p:txBody>
      </p:sp>
      <p:sp>
        <p:nvSpPr>
          <p:cNvPr id="305" name="Google Shape;305;p5"/>
          <p:cNvSpPr txBox="1"/>
          <p:nvPr/>
        </p:nvSpPr>
        <p:spPr>
          <a:xfrm>
            <a:off x="3908554" y="4811813"/>
            <a:ext cx="50737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Dyess</a:t>
            </a:r>
            <a:endParaRPr/>
          </a:p>
        </p:txBody>
      </p:sp>
      <p:sp>
        <p:nvSpPr>
          <p:cNvPr id="306" name="Google Shape;306;p5"/>
          <p:cNvSpPr txBox="1"/>
          <p:nvPr/>
        </p:nvSpPr>
        <p:spPr>
          <a:xfrm>
            <a:off x="2966260" y="4431780"/>
            <a:ext cx="60324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Walker</a:t>
            </a:r>
            <a:endParaRPr/>
          </a:p>
        </p:txBody>
      </p:sp>
      <p:sp>
        <p:nvSpPr>
          <p:cNvPr id="307" name="Google Shape;307;p5"/>
          <p:cNvSpPr txBox="1"/>
          <p:nvPr/>
        </p:nvSpPr>
        <p:spPr>
          <a:xfrm>
            <a:off x="3621625" y="3865125"/>
            <a:ext cx="864000" cy="25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McConnell</a:t>
            </a:r>
            <a:endParaRPr/>
          </a:p>
        </p:txBody>
      </p:sp>
      <p:sp>
        <p:nvSpPr>
          <p:cNvPr id="308" name="Google Shape;308;p5"/>
          <p:cNvSpPr txBox="1"/>
          <p:nvPr/>
        </p:nvSpPr>
        <p:spPr>
          <a:xfrm>
            <a:off x="3838537" y="3541556"/>
            <a:ext cx="9693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Schilling</a:t>
            </a:r>
            <a:endParaRPr/>
          </a:p>
        </p:txBody>
      </p:sp>
      <p:sp>
        <p:nvSpPr>
          <p:cNvPr id="309" name="Google Shape;309;p5"/>
          <p:cNvSpPr txBox="1"/>
          <p:nvPr/>
        </p:nvSpPr>
        <p:spPr>
          <a:xfrm>
            <a:off x="4219954" y="4311616"/>
            <a:ext cx="4805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Altus</a:t>
            </a:r>
            <a:endParaRPr/>
          </a:p>
        </p:txBody>
      </p:sp>
      <p:sp>
        <p:nvSpPr>
          <p:cNvPr id="310" name="Google Shape;310;p5"/>
          <p:cNvSpPr txBox="1"/>
          <p:nvPr/>
        </p:nvSpPr>
        <p:spPr>
          <a:xfrm>
            <a:off x="4587875" y="3215015"/>
            <a:ext cx="55985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Offutt</a:t>
            </a:r>
            <a:endParaRPr/>
          </a:p>
        </p:txBody>
      </p:sp>
      <p:sp>
        <p:nvSpPr>
          <p:cNvPr id="311" name="Google Shape;311;p5"/>
          <p:cNvSpPr txBox="1"/>
          <p:nvPr/>
        </p:nvSpPr>
        <p:spPr>
          <a:xfrm>
            <a:off x="3946192" y="3325029"/>
            <a:ext cx="61398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Lincoln</a:t>
            </a:r>
            <a:endParaRPr/>
          </a:p>
        </p:txBody>
      </p:sp>
      <p:sp>
        <p:nvSpPr>
          <p:cNvPr id="312" name="Google Shape;312;p5"/>
          <p:cNvSpPr txBox="1"/>
          <p:nvPr/>
        </p:nvSpPr>
        <p:spPr>
          <a:xfrm>
            <a:off x="4361353" y="3737911"/>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Forbes</a:t>
            </a:r>
            <a:endParaRPr/>
          </a:p>
        </p:txBody>
      </p:sp>
      <p:sp>
        <p:nvSpPr>
          <p:cNvPr id="313" name="Google Shape;313;p5"/>
          <p:cNvSpPr txBox="1"/>
          <p:nvPr/>
        </p:nvSpPr>
        <p:spPr>
          <a:xfrm>
            <a:off x="4957234" y="3816127"/>
            <a:ext cx="780629"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Whiteman</a:t>
            </a:r>
            <a:endParaRPr/>
          </a:p>
        </p:txBody>
      </p:sp>
      <p:sp>
        <p:nvSpPr>
          <p:cNvPr id="314" name="Google Shape;314;p5"/>
          <p:cNvSpPr/>
          <p:nvPr/>
        </p:nvSpPr>
        <p:spPr>
          <a:xfrm>
            <a:off x="3545416" y="3323675"/>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5" name="Google Shape;315;p5"/>
          <p:cNvSpPr/>
          <p:nvPr/>
        </p:nvSpPr>
        <p:spPr>
          <a:xfrm>
            <a:off x="3621616" y="33401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6" name="Google Shape;316;p5"/>
          <p:cNvSpPr/>
          <p:nvPr/>
        </p:nvSpPr>
        <p:spPr>
          <a:xfrm>
            <a:off x="3602567" y="3269095"/>
            <a:ext cx="76200" cy="76200"/>
          </a:xfrm>
          <a:prstGeom prst="flowChartConnector">
            <a:avLst/>
          </a:prstGeom>
          <a:solidFill>
            <a:schemeClr val="dk1"/>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7" name="Google Shape;317;p5"/>
          <p:cNvSpPr/>
          <p:nvPr/>
        </p:nvSpPr>
        <p:spPr>
          <a:xfrm>
            <a:off x="3873500" y="28448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8" name="Google Shape;318;p5"/>
          <p:cNvSpPr/>
          <p:nvPr/>
        </p:nvSpPr>
        <p:spPr>
          <a:xfrm>
            <a:off x="3800437" y="2882900"/>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9" name="Google Shape;319;p5"/>
          <p:cNvSpPr/>
          <p:nvPr/>
        </p:nvSpPr>
        <p:spPr>
          <a:xfrm>
            <a:off x="1391709" y="402443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aphicFrame>
        <p:nvGraphicFramePr>
          <p:cNvPr id="320" name="Google Shape;320;p5"/>
          <p:cNvGraphicFramePr/>
          <p:nvPr/>
        </p:nvGraphicFramePr>
        <p:xfrm>
          <a:off x="7597344" y="4229022"/>
          <a:ext cx="1141075" cy="1828850"/>
        </p:xfrm>
        <a:graphic>
          <a:graphicData uri="http://schemas.openxmlformats.org/drawingml/2006/table">
            <a:tbl>
              <a:tblPr firstRow="1" bandRow="1">
                <a:noFill/>
                <a:tableStyleId>{355824D6-1486-4068-B187-B9790DCDE9F2}</a:tableStyleId>
              </a:tblPr>
              <a:tblGrid>
                <a:gridCol w="863150">
                  <a:extLst>
                    <a:ext uri="{9D8B030D-6E8A-4147-A177-3AD203B41FA5}">
                      <a16:colId xmlns:a16="http://schemas.microsoft.com/office/drawing/2014/main" val="20000"/>
                    </a:ext>
                  </a:extLst>
                </a:gridCol>
                <a:gridCol w="277925">
                  <a:extLst>
                    <a:ext uri="{9D8B030D-6E8A-4147-A177-3AD203B41FA5}">
                      <a16:colId xmlns:a16="http://schemas.microsoft.com/office/drawing/2014/main" val="20001"/>
                    </a:ext>
                  </a:extLst>
                </a:gridCol>
              </a:tblGrid>
              <a:tr h="215925">
                <a:tc>
                  <a:txBody>
                    <a:bodyPr/>
                    <a:lstStyle/>
                    <a:p>
                      <a:pPr marL="0" marR="0" lvl="0" indent="0" algn="l" rtl="0">
                        <a:spcBef>
                          <a:spcPts val="0"/>
                        </a:spcBef>
                        <a:spcAft>
                          <a:spcPts val="0"/>
                        </a:spcAft>
                        <a:buNone/>
                      </a:pPr>
                      <a:r>
                        <a:rPr lang="en-US" sz="1000" b="0" u="none" strike="noStrike" cap="none">
                          <a:solidFill>
                            <a:schemeClr val="dk1"/>
                          </a:solidFill>
                        </a:rPr>
                        <a:t>Atlas</a:t>
                      </a:r>
                      <a:endParaRPr sz="1000" b="0">
                        <a:solidFill>
                          <a:schemeClr val="dk1"/>
                        </a:solidFill>
                      </a:endParaRPr>
                    </a:p>
                  </a:txBody>
                  <a:tcPr marL="91450" marR="91450" marT="45725" marB="45725">
                    <a:solidFill>
                      <a:srgbClr val="D8D8D8"/>
                    </a:solidFill>
                  </a:tcPr>
                </a:tc>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0"/>
                  </a:ext>
                </a:extLst>
              </a:tr>
              <a:tr h="272225">
                <a:tc>
                  <a:txBody>
                    <a:bodyPr/>
                    <a:lstStyle/>
                    <a:p>
                      <a:pPr marL="0" marR="0" lvl="0" indent="0" algn="l" rtl="0">
                        <a:spcBef>
                          <a:spcPts val="0"/>
                        </a:spcBef>
                        <a:spcAft>
                          <a:spcPts val="0"/>
                        </a:spcAft>
                        <a:buNone/>
                      </a:pPr>
                      <a:r>
                        <a:rPr lang="en-US" sz="1000" b="0">
                          <a:solidFill>
                            <a:schemeClr val="dk1"/>
                          </a:solidFill>
                        </a:rPr>
                        <a:t>Titan I</a:t>
                      </a:r>
                      <a:endParaRPr sz="1000" b="0">
                        <a:solidFill>
                          <a:schemeClr val="dk1"/>
                        </a:solidFill>
                      </a:endParaRPr>
                    </a:p>
                  </a:txBody>
                  <a:tcPr marL="91450" marR="91450" marT="45725" marB="45725">
                    <a:solidFill>
                      <a:srgbClr val="D8D8D8"/>
                    </a:solidFill>
                  </a:tcPr>
                </a:tc>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1"/>
                  </a:ext>
                </a:extLst>
              </a:tr>
              <a:tr h="278925">
                <a:tc>
                  <a:txBody>
                    <a:bodyPr/>
                    <a:lstStyle/>
                    <a:p>
                      <a:pPr marL="0" marR="0" lvl="0" indent="0" algn="l" rtl="0">
                        <a:spcBef>
                          <a:spcPts val="0"/>
                        </a:spcBef>
                        <a:spcAft>
                          <a:spcPts val="0"/>
                        </a:spcAft>
                        <a:buNone/>
                      </a:pPr>
                      <a:r>
                        <a:rPr lang="en-US" sz="1000" b="0">
                          <a:solidFill>
                            <a:schemeClr val="dk1"/>
                          </a:solidFill>
                        </a:rPr>
                        <a:t>Titan II</a:t>
                      </a:r>
                      <a:endParaRPr sz="1000" b="0">
                        <a:solidFill>
                          <a:schemeClr val="dk1"/>
                        </a:solidFill>
                      </a:endParaRPr>
                    </a:p>
                  </a:txBody>
                  <a:tcPr marL="91450" marR="91450" marT="45725" marB="45725">
                    <a:solidFill>
                      <a:srgbClr val="D8D8D8"/>
                    </a:solidFill>
                  </a:tcPr>
                </a:tc>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2"/>
                  </a:ext>
                </a:extLst>
              </a:tr>
              <a:tr h="278925">
                <a:tc>
                  <a:txBody>
                    <a:bodyPr/>
                    <a:lstStyle/>
                    <a:p>
                      <a:pPr marL="0" marR="0" lvl="0" indent="0" algn="l" rtl="0">
                        <a:spcBef>
                          <a:spcPts val="0"/>
                        </a:spcBef>
                        <a:spcAft>
                          <a:spcPts val="0"/>
                        </a:spcAft>
                        <a:buNone/>
                      </a:pPr>
                      <a:r>
                        <a:rPr lang="en-US" sz="1000" b="0">
                          <a:solidFill>
                            <a:schemeClr val="dk1"/>
                          </a:solidFill>
                        </a:rPr>
                        <a:t>Minuteman</a:t>
                      </a:r>
                      <a:endParaRPr sz="1000" b="0">
                        <a:solidFill>
                          <a:schemeClr val="dk1"/>
                        </a:solidFill>
                      </a:endParaRPr>
                    </a:p>
                  </a:txBody>
                  <a:tcPr marL="91450" marR="91450" marT="45725" marB="45725">
                    <a:solidFill>
                      <a:srgbClr val="D8D8D8"/>
                    </a:solidFill>
                  </a:tcPr>
                </a:tc>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3"/>
                  </a:ext>
                </a:extLst>
              </a:tr>
              <a:tr h="278925">
                <a:tc>
                  <a:txBody>
                    <a:bodyPr/>
                    <a:lstStyle/>
                    <a:p>
                      <a:pPr marL="0" marR="0" lvl="0" indent="0" algn="l" rtl="0">
                        <a:spcBef>
                          <a:spcPts val="0"/>
                        </a:spcBef>
                        <a:spcAft>
                          <a:spcPts val="0"/>
                        </a:spcAft>
                        <a:buNone/>
                      </a:pPr>
                      <a:r>
                        <a:rPr lang="en-US" sz="1000" b="0">
                          <a:solidFill>
                            <a:schemeClr val="dk1"/>
                          </a:solidFill>
                        </a:rPr>
                        <a:t>Peacekeeper</a:t>
                      </a:r>
                      <a:endParaRPr sz="1000" b="0">
                        <a:solidFill>
                          <a:schemeClr val="dk1"/>
                        </a:solidFill>
                      </a:endParaRPr>
                    </a:p>
                  </a:txBody>
                  <a:tcPr marL="91450" marR="91450" marT="45725" marB="45725">
                    <a:solidFill>
                      <a:srgbClr val="D8D8D8"/>
                    </a:solidFill>
                  </a:tcPr>
                </a:tc>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4"/>
                  </a:ext>
                </a:extLst>
              </a:tr>
            </a:tbl>
          </a:graphicData>
        </a:graphic>
      </p:graphicFrame>
      <p:sp>
        <p:nvSpPr>
          <p:cNvPr id="321" name="Google Shape;321;p5"/>
          <p:cNvSpPr/>
          <p:nvPr/>
        </p:nvSpPr>
        <p:spPr>
          <a:xfrm>
            <a:off x="8586026" y="5087878"/>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2" name="Google Shape;322;p5"/>
          <p:cNvSpPr/>
          <p:nvPr/>
        </p:nvSpPr>
        <p:spPr>
          <a:xfrm>
            <a:off x="8578611" y="4362374"/>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3" name="Google Shape;323;p5"/>
          <p:cNvSpPr/>
          <p:nvPr/>
        </p:nvSpPr>
        <p:spPr>
          <a:xfrm>
            <a:off x="8586026" y="4758267"/>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4" name="Google Shape;324;p5"/>
          <p:cNvSpPr/>
          <p:nvPr/>
        </p:nvSpPr>
        <p:spPr>
          <a:xfrm>
            <a:off x="8586026" y="5464616"/>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5" name="Google Shape;325;p5"/>
          <p:cNvSpPr/>
          <p:nvPr/>
        </p:nvSpPr>
        <p:spPr>
          <a:xfrm>
            <a:off x="8578611" y="5802949"/>
            <a:ext cx="76200" cy="76200"/>
          </a:xfrm>
          <a:prstGeom prst="flowChartConnector">
            <a:avLst/>
          </a:prstGeom>
          <a:solidFill>
            <a:schemeClr val="dk1"/>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6" name="Google Shape;326;p5"/>
          <p:cNvSpPr txBox="1"/>
          <p:nvPr/>
        </p:nvSpPr>
        <p:spPr>
          <a:xfrm>
            <a:off x="3219451" y="3599048"/>
            <a:ext cx="565148"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Lowry</a:t>
            </a:r>
            <a:endParaRPr sz="1050" b="1">
              <a:solidFill>
                <a:schemeClr val="dk1"/>
              </a:solidFill>
              <a:latin typeface="Calibri"/>
              <a:ea typeface="Calibri"/>
              <a:cs typeface="Calibri"/>
              <a:sym typeface="Calibri"/>
            </a:endParaRPr>
          </a:p>
        </p:txBody>
      </p:sp>
      <p:sp>
        <p:nvSpPr>
          <p:cNvPr id="327" name="Google Shape;327;p5"/>
          <p:cNvSpPr/>
          <p:nvPr/>
        </p:nvSpPr>
        <p:spPr>
          <a:xfrm>
            <a:off x="3428870" y="3598077"/>
            <a:ext cx="76200" cy="76200"/>
          </a:xfrm>
          <a:prstGeom prst="flowChartConnector">
            <a:avLst/>
          </a:prstGeom>
          <a:solidFill>
            <a:srgbClr val="58DA16"/>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pic>
        <p:nvPicPr>
          <p:cNvPr id="751" name="Google Shape;751;p50" descr="Titan 1 launch interation 2.jpg"/>
          <p:cNvPicPr preferRelativeResize="0">
            <a:picLocks noGrp="1"/>
          </p:cNvPicPr>
          <p:nvPr>
            <p:ph type="body" idx="1"/>
          </p:nvPr>
        </p:nvPicPr>
        <p:blipFill rotWithShape="1">
          <a:blip r:embed="rId3">
            <a:alphaModFix/>
          </a:blip>
          <a:srcRect l="-84" r="-9"/>
          <a:stretch/>
        </p:blipFill>
        <p:spPr>
          <a:xfrm>
            <a:off x="1768983" y="1394847"/>
            <a:ext cx="5635800" cy="4255020"/>
          </a:xfrm>
          <a:prstGeom prst="rect">
            <a:avLst/>
          </a:prstGeom>
          <a:noFill/>
          <a:ln>
            <a:noFill/>
          </a:ln>
        </p:spPr>
      </p:pic>
      <p:sp>
        <p:nvSpPr>
          <p:cNvPr id="752" name="Google Shape;752;p5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753" name="Google Shape;753;p50"/>
          <p:cNvSpPr/>
          <p:nvPr/>
        </p:nvSpPr>
        <p:spPr>
          <a:xfrm>
            <a:off x="1055965" y="5715413"/>
            <a:ext cx="7004137" cy="692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dk1"/>
                </a:solidFill>
                <a:latin typeface="Calibri"/>
                <a:ea typeface="Calibri"/>
                <a:cs typeface="Calibri"/>
                <a:sym typeface="Calibri"/>
              </a:rPr>
              <a:t>The sequence of events from the missile silo doors closed, being opened, and the Titan I being raised to the surface via an elevator. The missile was fueled prior to being elevated to the surface. Once on the surface, the missile could then be launched.</a:t>
            </a:r>
            <a:endParaRPr sz="13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sp>
        <p:nvSpPr>
          <p:cNvPr id="759" name="Google Shape;759;p5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760" name="Google Shape;760;p51"/>
          <p:cNvSpPr/>
          <p:nvPr/>
        </p:nvSpPr>
        <p:spPr>
          <a:xfrm>
            <a:off x="662606" y="5938785"/>
            <a:ext cx="7984261"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a:solidFill>
                  <a:schemeClr val="dk1"/>
                </a:solidFill>
                <a:latin typeface="Calibri"/>
                <a:ea typeface="Calibri"/>
                <a:cs typeface="Calibri"/>
                <a:sym typeface="Calibri"/>
              </a:rPr>
              <a:t>Diagram demonstrating how the Titan I radio inertial guidance system worked. The missile would send location signals down to the ground-based radio antenna, which would then in turn provide course correction information via radio signal.</a:t>
            </a:r>
            <a:endParaRPr sz="1200">
              <a:solidFill>
                <a:schemeClr val="dk1"/>
              </a:solidFill>
              <a:latin typeface="Calibri"/>
              <a:ea typeface="Calibri"/>
              <a:cs typeface="Calibri"/>
              <a:sym typeface="Calibri"/>
            </a:endParaRPr>
          </a:p>
        </p:txBody>
      </p:sp>
      <p:pic>
        <p:nvPicPr>
          <p:cNvPr id="761" name="Google Shape;761;p51" descr="Titan I guidance.png"/>
          <p:cNvPicPr preferRelativeResize="0">
            <a:picLocks noGrp="1"/>
          </p:cNvPicPr>
          <p:nvPr>
            <p:ph type="body" idx="1"/>
          </p:nvPr>
        </p:nvPicPr>
        <p:blipFill rotWithShape="1">
          <a:blip r:embed="rId3">
            <a:alphaModFix/>
          </a:blip>
          <a:srcRect/>
          <a:stretch/>
        </p:blipFill>
        <p:spPr>
          <a:xfrm>
            <a:off x="962189" y="1463147"/>
            <a:ext cx="7553160" cy="44504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sp>
        <p:nvSpPr>
          <p:cNvPr id="767" name="Google Shape;767;p5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68" name="Google Shape;768;p52" descr="launch-control-center.jpg"/>
          <p:cNvPicPr preferRelativeResize="0">
            <a:picLocks noGrp="1"/>
          </p:cNvPicPr>
          <p:nvPr>
            <p:ph type="body" idx="1"/>
          </p:nvPr>
        </p:nvPicPr>
        <p:blipFill rotWithShape="1">
          <a:blip r:embed="rId3">
            <a:alphaModFix/>
          </a:blip>
          <a:srcRect/>
          <a:stretch/>
        </p:blipFill>
        <p:spPr>
          <a:xfrm>
            <a:off x="662608" y="1341816"/>
            <a:ext cx="7852741" cy="4626944"/>
          </a:xfrm>
          <a:prstGeom prst="rect">
            <a:avLst/>
          </a:prstGeom>
          <a:noFill/>
          <a:ln>
            <a:noFill/>
          </a:ln>
        </p:spPr>
      </p:pic>
      <p:sp>
        <p:nvSpPr>
          <p:cNvPr id="769" name="Google Shape;769;p52"/>
          <p:cNvSpPr/>
          <p:nvPr/>
        </p:nvSpPr>
        <p:spPr>
          <a:xfrm>
            <a:off x="1055965" y="5987561"/>
            <a:ext cx="7004137"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 Titan I crew sitting at their consoles in the Control Center.</a:t>
            </a:r>
            <a:endParaRPr sz="13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5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a:t>
            </a:r>
            <a:endParaRPr/>
          </a:p>
        </p:txBody>
      </p:sp>
      <p:sp>
        <p:nvSpPr>
          <p:cNvPr id="775" name="Google Shape;775;p5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76" name="Google Shape;776;p53" descr="t1crew.bmp"/>
          <p:cNvPicPr preferRelativeResize="0"/>
          <p:nvPr/>
        </p:nvPicPr>
        <p:blipFill rotWithShape="1">
          <a:blip r:embed="rId3">
            <a:alphaModFix/>
          </a:blip>
          <a:srcRect/>
          <a:stretch/>
        </p:blipFill>
        <p:spPr>
          <a:xfrm>
            <a:off x="537870" y="1375836"/>
            <a:ext cx="3913328" cy="4532420"/>
          </a:xfrm>
          <a:prstGeom prst="rect">
            <a:avLst/>
          </a:prstGeom>
          <a:noFill/>
          <a:ln>
            <a:noFill/>
          </a:ln>
        </p:spPr>
      </p:pic>
      <p:pic>
        <p:nvPicPr>
          <p:cNvPr id="777" name="Google Shape;777;p53" descr="p0143.jpg"/>
          <p:cNvPicPr preferRelativeResize="0"/>
          <p:nvPr/>
        </p:nvPicPr>
        <p:blipFill rotWithShape="1">
          <a:blip r:embed="rId4">
            <a:alphaModFix/>
          </a:blip>
          <a:srcRect/>
          <a:stretch/>
        </p:blipFill>
        <p:spPr>
          <a:xfrm>
            <a:off x="4649250" y="1693363"/>
            <a:ext cx="4304809" cy="3330357"/>
          </a:xfrm>
          <a:prstGeom prst="rect">
            <a:avLst/>
          </a:prstGeom>
          <a:noFill/>
          <a:ln>
            <a:noFill/>
          </a:ln>
        </p:spPr>
      </p:pic>
      <p:sp>
        <p:nvSpPr>
          <p:cNvPr id="778" name="Google Shape;778;p53"/>
          <p:cNvSpPr/>
          <p:nvPr/>
        </p:nvSpPr>
        <p:spPr>
          <a:xfrm>
            <a:off x="537871" y="5938397"/>
            <a:ext cx="3913328"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 Titan I crew at their consoles in the Control Center.</a:t>
            </a:r>
            <a:endParaRPr sz="1300">
              <a:solidFill>
                <a:schemeClr val="dk1"/>
              </a:solidFill>
              <a:latin typeface="Calibri"/>
              <a:ea typeface="Calibri"/>
              <a:cs typeface="Calibri"/>
              <a:sym typeface="Calibri"/>
            </a:endParaRPr>
          </a:p>
        </p:txBody>
      </p:sp>
      <p:sp>
        <p:nvSpPr>
          <p:cNvPr id="779" name="Google Shape;779;p53"/>
          <p:cNvSpPr/>
          <p:nvPr/>
        </p:nvSpPr>
        <p:spPr>
          <a:xfrm>
            <a:off x="4649249" y="5070178"/>
            <a:ext cx="4304809"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The view down one of several tunnels connecting the various underground buildings within the Titan I complex.</a:t>
            </a:r>
            <a:endParaRPr sz="13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5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 – 54 DEPLOYED	</a:t>
            </a:r>
            <a:endParaRPr/>
          </a:p>
        </p:txBody>
      </p:sp>
      <p:sp>
        <p:nvSpPr>
          <p:cNvPr id="785" name="Google Shape;785;p54"/>
          <p:cNvSpPr txBox="1">
            <a:spLocks noGrp="1"/>
          </p:cNvSpPr>
          <p:nvPr>
            <p:ph type="body" idx="1"/>
          </p:nvPr>
        </p:nvSpPr>
        <p:spPr>
          <a:xfrm>
            <a:off x="645630" y="1474229"/>
            <a:ext cx="7518910" cy="4782638"/>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400"/>
              <a:buChar char="•"/>
            </a:pPr>
            <a:r>
              <a:rPr lang="en-US" sz="1400" b="1"/>
              <a:t>Missile: </a:t>
            </a:r>
            <a:r>
              <a:rPr lang="en-US" sz="1400"/>
              <a:t>LGM-25C</a:t>
            </a:r>
            <a:endParaRPr/>
          </a:p>
          <a:p>
            <a:pPr marL="285750" lvl="0" indent="-285750" algn="l" rtl="0">
              <a:lnSpc>
                <a:spcPct val="100000"/>
              </a:lnSpc>
              <a:spcBef>
                <a:spcPts val="600"/>
              </a:spcBef>
              <a:spcAft>
                <a:spcPts val="0"/>
              </a:spcAft>
              <a:buClr>
                <a:schemeClr val="dk1"/>
              </a:buClr>
              <a:buSzPts val="1400"/>
              <a:buChar char="•"/>
            </a:pPr>
            <a:r>
              <a:rPr lang="en-US" sz="1400" b="1"/>
              <a:t>Fuel: </a:t>
            </a:r>
            <a:r>
              <a:rPr lang="en-US" sz="1400"/>
              <a:t>Storable</a:t>
            </a:r>
            <a:r>
              <a:rPr lang="en-US" sz="1400" b="1"/>
              <a:t> </a:t>
            </a:r>
            <a:r>
              <a:rPr lang="en-US" sz="1400"/>
              <a:t>Liquid Propellant</a:t>
            </a:r>
            <a:endParaRPr sz="1400"/>
          </a:p>
          <a:p>
            <a:pPr marL="285750" lvl="0" indent="-285750" algn="l" rtl="0">
              <a:lnSpc>
                <a:spcPct val="100000"/>
              </a:lnSpc>
              <a:spcBef>
                <a:spcPts val="600"/>
              </a:spcBef>
              <a:spcAft>
                <a:spcPts val="0"/>
              </a:spcAft>
              <a:buClr>
                <a:schemeClr val="dk1"/>
              </a:buClr>
              <a:buSzPts val="1400"/>
              <a:buChar char="•"/>
            </a:pPr>
            <a:r>
              <a:rPr lang="en-US" sz="1400" b="1"/>
              <a:t>Warhead: </a:t>
            </a:r>
            <a:r>
              <a:rPr lang="en-US" sz="1400"/>
              <a:t>One Mk-6</a:t>
            </a:r>
            <a:endParaRPr/>
          </a:p>
          <a:p>
            <a:pPr marL="285750" lvl="0" indent="-285750" algn="l" rtl="0">
              <a:lnSpc>
                <a:spcPct val="100000"/>
              </a:lnSpc>
              <a:spcBef>
                <a:spcPts val="600"/>
              </a:spcBef>
              <a:spcAft>
                <a:spcPts val="0"/>
              </a:spcAft>
              <a:buClr>
                <a:schemeClr val="dk1"/>
              </a:buClr>
              <a:buSzPts val="1400"/>
              <a:buChar char="•"/>
            </a:pPr>
            <a:r>
              <a:rPr lang="en-US" sz="1400" b="1"/>
              <a:t>Guidance: </a:t>
            </a:r>
            <a:r>
              <a:rPr lang="en-US" sz="1400"/>
              <a:t>All-Inertial </a:t>
            </a:r>
            <a:endParaRPr sz="1400"/>
          </a:p>
          <a:p>
            <a:pPr marL="285750" lvl="0" indent="-285750" algn="l" rtl="0">
              <a:lnSpc>
                <a:spcPct val="100000"/>
              </a:lnSpc>
              <a:spcBef>
                <a:spcPts val="600"/>
              </a:spcBef>
              <a:spcAft>
                <a:spcPts val="0"/>
              </a:spcAft>
              <a:buClr>
                <a:schemeClr val="dk1"/>
              </a:buClr>
              <a:buSzPts val="1400"/>
              <a:buChar char="•"/>
            </a:pPr>
            <a:r>
              <a:rPr lang="en-US" sz="1400" b="1"/>
              <a:t>Site Plan: </a:t>
            </a:r>
            <a:r>
              <a:rPr lang="en-US" sz="1400"/>
              <a:t>One Missile Silo and one Launch Control Center per complex</a:t>
            </a:r>
            <a:endParaRPr/>
          </a:p>
          <a:p>
            <a:pPr marL="285750" lvl="0" indent="-285750" algn="l" rtl="0">
              <a:lnSpc>
                <a:spcPct val="100000"/>
              </a:lnSpc>
              <a:spcBef>
                <a:spcPts val="600"/>
              </a:spcBef>
              <a:spcAft>
                <a:spcPts val="0"/>
              </a:spcAft>
              <a:buClr>
                <a:srgbClr val="000000"/>
              </a:buClr>
              <a:buSzPts val="1400"/>
              <a:buChar char="•"/>
            </a:pPr>
            <a:r>
              <a:rPr lang="en-US" sz="1400" b="1">
                <a:solidFill>
                  <a:srgbClr val="000000"/>
                </a:solidFill>
              </a:rPr>
              <a:t>Deployment: </a:t>
            </a:r>
            <a:r>
              <a:rPr lang="en-US" sz="1400">
                <a:solidFill>
                  <a:srgbClr val="000000"/>
                </a:solidFill>
              </a:rPr>
              <a:t>One missile per complex with nine complexes per squadron (1 x 9)</a:t>
            </a:r>
            <a:endParaRPr sz="1400" b="1">
              <a:solidFill>
                <a:srgbClr val="000000"/>
              </a:solidFill>
            </a:endParaRPr>
          </a:p>
          <a:p>
            <a:pPr marL="285750" lvl="0" indent="-285750" algn="l" rtl="0">
              <a:lnSpc>
                <a:spcPct val="100000"/>
              </a:lnSpc>
              <a:spcBef>
                <a:spcPts val="600"/>
              </a:spcBef>
              <a:spcAft>
                <a:spcPts val="0"/>
              </a:spcAft>
              <a:buClr>
                <a:schemeClr val="dk1"/>
              </a:buClr>
              <a:buSzPts val="1400"/>
              <a:buChar char="•"/>
            </a:pPr>
            <a:r>
              <a:rPr lang="en-US" sz="1400" b="1"/>
              <a:t>Launch Mode: </a:t>
            </a:r>
            <a:r>
              <a:rPr lang="en-US" sz="1400"/>
              <a:t>Hot launched from within silo</a:t>
            </a:r>
            <a:endParaRPr sz="1400"/>
          </a:p>
          <a:p>
            <a:pPr marL="285750" lvl="0" indent="-285750" algn="l" rtl="0">
              <a:lnSpc>
                <a:spcPct val="100000"/>
              </a:lnSpc>
              <a:spcBef>
                <a:spcPts val="600"/>
              </a:spcBef>
              <a:spcAft>
                <a:spcPts val="0"/>
              </a:spcAft>
              <a:buClr>
                <a:schemeClr val="dk1"/>
              </a:buClr>
              <a:buSzPts val="1400"/>
              <a:buChar char="•"/>
            </a:pPr>
            <a:r>
              <a:rPr lang="en-US" sz="1400" b="1"/>
              <a:t>Crew Size: </a:t>
            </a:r>
            <a:r>
              <a:rPr lang="en-US" sz="1400"/>
              <a:t>Four; Missile Combat Crew Commander, Deputy Missile Combat Crew Commander, Ballistic Missile Analyst Technician, Missile Facilities Technician</a:t>
            </a:r>
            <a:endParaRPr/>
          </a:p>
          <a:p>
            <a:pPr marL="285750" lvl="0" indent="-285750" algn="l" rtl="0">
              <a:lnSpc>
                <a:spcPct val="100000"/>
              </a:lnSpc>
              <a:spcBef>
                <a:spcPts val="600"/>
              </a:spcBef>
              <a:spcAft>
                <a:spcPts val="0"/>
              </a:spcAft>
              <a:buClr>
                <a:srgbClr val="000000"/>
              </a:buClr>
              <a:buSzPts val="1400"/>
              <a:buChar char="•"/>
            </a:pPr>
            <a:r>
              <a:rPr lang="en-US" sz="1400" b="1">
                <a:solidFill>
                  <a:srgbClr val="000000"/>
                </a:solidFill>
              </a:rPr>
              <a:t>Interesting Facts: </a:t>
            </a:r>
            <a:r>
              <a:rPr lang="en-US" sz="1400">
                <a:solidFill>
                  <a:srgbClr val="000000"/>
                </a:solidFill>
              </a:rPr>
              <a:t>Titan II used storable liquid propellant which meant it did not have to be fueled prior to launch. A missile could stay fueled for years. This gave it a quicker reaction time than previous liquid-fueled ICBMs.</a:t>
            </a:r>
            <a:r>
              <a:rPr lang="en-US" sz="1000">
                <a:solidFill>
                  <a:srgbClr val="FF0000"/>
                </a:solidFill>
              </a:rPr>
              <a:t> </a:t>
            </a:r>
            <a:r>
              <a:rPr lang="en-US" sz="1400">
                <a:solidFill>
                  <a:srgbClr val="000000"/>
                </a:solidFill>
              </a:rPr>
              <a:t>Between 1967 to 1969 the 395</a:t>
            </a:r>
            <a:r>
              <a:rPr lang="en-US" sz="1400" baseline="30000">
                <a:solidFill>
                  <a:srgbClr val="000000"/>
                </a:solidFill>
              </a:rPr>
              <a:t>th</a:t>
            </a:r>
            <a:r>
              <a:rPr lang="en-US" sz="1400">
                <a:solidFill>
                  <a:srgbClr val="000000"/>
                </a:solidFill>
              </a:rPr>
              <a:t> SMS placed Titan II missiles on alert between the three Titan II complexes located at Vandenberg AFB normally reserved for test launches. This was done on a rotational basis to test the feasibility of keeping additional Titan IIs on alert along with the day-to-day alert force. </a:t>
            </a:r>
            <a:endParaRPr sz="1400">
              <a:solidFill>
                <a:srgbClr val="000000"/>
              </a:solidFill>
            </a:endParaRPr>
          </a:p>
          <a:p>
            <a:pPr marL="0" lvl="0" indent="0" algn="l" rtl="0">
              <a:lnSpc>
                <a:spcPct val="100000"/>
              </a:lnSpc>
              <a:spcBef>
                <a:spcPts val="600"/>
              </a:spcBef>
              <a:spcAft>
                <a:spcPts val="0"/>
              </a:spcAft>
              <a:buClr>
                <a:schemeClr val="dk1"/>
              </a:buClr>
              <a:buSzPts val="600"/>
              <a:buNone/>
            </a:pPr>
            <a:endParaRPr sz="600"/>
          </a:p>
          <a:p>
            <a:pPr marL="285750" lvl="0" indent="-285750" algn="l" rtl="0">
              <a:lnSpc>
                <a:spcPct val="100000"/>
              </a:lnSpc>
              <a:spcBef>
                <a:spcPts val="600"/>
              </a:spcBef>
              <a:spcAft>
                <a:spcPts val="0"/>
              </a:spcAft>
              <a:buClr>
                <a:schemeClr val="dk1"/>
              </a:buClr>
              <a:buSzPts val="1400"/>
              <a:buChar char="•"/>
            </a:pPr>
            <a:r>
              <a:rPr lang="en-US" sz="1400"/>
              <a:t>Davis-Monthan AFB, AZ		</a:t>
            </a:r>
            <a:r>
              <a:rPr lang="en-US" sz="1400">
                <a:solidFill>
                  <a:srgbClr val="000000"/>
                </a:solidFill>
              </a:rPr>
              <a:t>1963-1984	</a:t>
            </a:r>
            <a:r>
              <a:rPr lang="en-US" sz="1400">
                <a:solidFill>
                  <a:srgbClr val="FF0000"/>
                </a:solidFill>
              </a:rPr>
              <a:t>	</a:t>
            </a:r>
            <a:r>
              <a:rPr lang="en-US" sz="1400">
                <a:solidFill>
                  <a:srgbClr val="000000"/>
                </a:solidFill>
              </a:rPr>
              <a:t>570 SMS, 571 SMS</a:t>
            </a:r>
            <a:endParaRPr sz="1400">
              <a:solidFill>
                <a:srgbClr val="000000"/>
              </a:solidFill>
            </a:endParaRPr>
          </a:p>
          <a:p>
            <a:pPr marL="285750" lvl="0" indent="-285750" algn="l" rtl="0">
              <a:lnSpc>
                <a:spcPct val="100000"/>
              </a:lnSpc>
              <a:spcBef>
                <a:spcPts val="600"/>
              </a:spcBef>
              <a:spcAft>
                <a:spcPts val="0"/>
              </a:spcAft>
              <a:buClr>
                <a:srgbClr val="000000"/>
              </a:buClr>
              <a:buSzPts val="1400"/>
              <a:buChar char="•"/>
            </a:pPr>
            <a:r>
              <a:rPr lang="en-US" sz="1400">
                <a:solidFill>
                  <a:srgbClr val="000000"/>
                </a:solidFill>
              </a:rPr>
              <a:t>McConnell AFB, KS</a:t>
            </a:r>
            <a:r>
              <a:rPr lang="en-US" sz="1400">
                <a:solidFill>
                  <a:srgbClr val="FF0000"/>
                </a:solidFill>
              </a:rPr>
              <a:t>			</a:t>
            </a:r>
            <a:r>
              <a:rPr lang="en-US" sz="1400">
                <a:solidFill>
                  <a:srgbClr val="000000"/>
                </a:solidFill>
              </a:rPr>
              <a:t>1963-1986	</a:t>
            </a:r>
            <a:r>
              <a:rPr lang="en-US" sz="1400">
                <a:solidFill>
                  <a:srgbClr val="FF0000"/>
                </a:solidFill>
              </a:rPr>
              <a:t>	</a:t>
            </a:r>
            <a:r>
              <a:rPr lang="en-US" sz="1400">
                <a:solidFill>
                  <a:srgbClr val="000000"/>
                </a:solidFill>
              </a:rPr>
              <a:t>532 SMS, 533 SMS</a:t>
            </a:r>
            <a:endParaRPr sz="1400">
              <a:solidFill>
                <a:srgbClr val="000000"/>
              </a:solidFill>
            </a:endParaRPr>
          </a:p>
          <a:p>
            <a:pPr marL="285750" lvl="0" indent="-285750" algn="l" rtl="0">
              <a:lnSpc>
                <a:spcPct val="100000"/>
              </a:lnSpc>
              <a:spcBef>
                <a:spcPts val="600"/>
              </a:spcBef>
              <a:spcAft>
                <a:spcPts val="0"/>
              </a:spcAft>
              <a:buClr>
                <a:srgbClr val="000000"/>
              </a:buClr>
              <a:buSzPts val="1400"/>
              <a:buChar char="•"/>
            </a:pPr>
            <a:r>
              <a:rPr lang="en-US" sz="1400">
                <a:solidFill>
                  <a:srgbClr val="000000"/>
                </a:solidFill>
              </a:rPr>
              <a:t>Little Rock AFB, AR	</a:t>
            </a:r>
            <a:r>
              <a:rPr lang="en-US" sz="1400">
                <a:solidFill>
                  <a:srgbClr val="FF0000"/>
                </a:solidFill>
              </a:rPr>
              <a:t>		</a:t>
            </a:r>
            <a:r>
              <a:rPr lang="en-US" sz="1400">
                <a:solidFill>
                  <a:srgbClr val="000000"/>
                </a:solidFill>
              </a:rPr>
              <a:t>1963-1987</a:t>
            </a:r>
            <a:r>
              <a:rPr lang="en-US" sz="1400">
                <a:solidFill>
                  <a:srgbClr val="FF0000"/>
                </a:solidFill>
              </a:rPr>
              <a:t>		</a:t>
            </a:r>
            <a:r>
              <a:rPr lang="en-US" sz="1400">
                <a:solidFill>
                  <a:srgbClr val="000000"/>
                </a:solidFill>
              </a:rPr>
              <a:t>373 SMS, 374 SMS</a:t>
            </a:r>
            <a:endParaRPr/>
          </a:p>
          <a:p>
            <a:pPr marL="515938" lvl="1" indent="-155574" algn="l" rtl="0">
              <a:lnSpc>
                <a:spcPct val="100000"/>
              </a:lnSpc>
              <a:spcBef>
                <a:spcPts val="0"/>
              </a:spcBef>
              <a:spcAft>
                <a:spcPts val="0"/>
              </a:spcAft>
              <a:buClr>
                <a:schemeClr val="dk1"/>
              </a:buClr>
              <a:buSzPts val="1400"/>
              <a:buNone/>
            </a:pPr>
            <a:endParaRPr sz="1400"/>
          </a:p>
        </p:txBody>
      </p:sp>
      <p:sp>
        <p:nvSpPr>
          <p:cNvPr id="786" name="Google Shape;786;p5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87" name="Google Shape;787;p54"/>
          <p:cNvPicPr preferRelativeResize="0"/>
          <p:nvPr/>
        </p:nvPicPr>
        <p:blipFill rotWithShape="1">
          <a:blip r:embed="rId3">
            <a:alphaModFix/>
          </a:blip>
          <a:srcRect/>
          <a:stretch/>
        </p:blipFill>
        <p:spPr>
          <a:xfrm>
            <a:off x="8195101" y="1299195"/>
            <a:ext cx="640496" cy="4983098"/>
          </a:xfrm>
          <a:prstGeom prst="rect">
            <a:avLst/>
          </a:prstGeom>
          <a:noFill/>
          <a:ln>
            <a:noFill/>
          </a:ln>
        </p:spPr>
      </p:pic>
      <p:pic>
        <p:nvPicPr>
          <p:cNvPr id="788" name="Google Shape;788;p54" descr="Screen Shot 2022-07-30 at 4.15.12 PM.png"/>
          <p:cNvPicPr preferRelativeResize="0"/>
          <p:nvPr/>
        </p:nvPicPr>
        <p:blipFill rotWithShape="1">
          <a:blip r:embed="rId4">
            <a:alphaModFix/>
          </a:blip>
          <a:srcRect/>
          <a:stretch/>
        </p:blipFill>
        <p:spPr>
          <a:xfrm>
            <a:off x="8767796" y="6073555"/>
            <a:ext cx="205268" cy="13198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 DEPLOYED LOCATIONS</a:t>
            </a:r>
            <a:endParaRPr/>
          </a:p>
        </p:txBody>
      </p:sp>
      <p:sp>
        <p:nvSpPr>
          <p:cNvPr id="794" name="Google Shape;794;p5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795" name="Google Shape;795;p55"/>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796" name="Google Shape;796;p55"/>
          <p:cNvSpPr/>
          <p:nvPr/>
        </p:nvSpPr>
        <p:spPr>
          <a:xfrm>
            <a:off x="2556934" y="4665133"/>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97" name="Google Shape;797;p55"/>
          <p:cNvSpPr/>
          <p:nvPr/>
        </p:nvSpPr>
        <p:spPr>
          <a:xfrm>
            <a:off x="5071534" y="4339167"/>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98" name="Google Shape;798;p55"/>
          <p:cNvSpPr/>
          <p:nvPr/>
        </p:nvSpPr>
        <p:spPr>
          <a:xfrm>
            <a:off x="4384015" y="3958687"/>
            <a:ext cx="76200" cy="76200"/>
          </a:xfrm>
          <a:prstGeom prst="flowChartConnector">
            <a:avLst/>
          </a:prstGeom>
          <a:solidFill>
            <a:srgbClr val="FFFF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99" name="Google Shape;799;p55"/>
          <p:cNvSpPr txBox="1"/>
          <p:nvPr/>
        </p:nvSpPr>
        <p:spPr>
          <a:xfrm>
            <a:off x="1601260" y="4584663"/>
            <a:ext cx="104021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Davis-Monthan</a:t>
            </a:r>
            <a:endParaRPr/>
          </a:p>
        </p:txBody>
      </p:sp>
      <p:sp>
        <p:nvSpPr>
          <p:cNvPr id="800" name="Google Shape;800;p55"/>
          <p:cNvSpPr txBox="1"/>
          <p:nvPr/>
        </p:nvSpPr>
        <p:spPr>
          <a:xfrm>
            <a:off x="4760384" y="4148074"/>
            <a:ext cx="774699"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Little Rock</a:t>
            </a:r>
            <a:endParaRPr/>
          </a:p>
        </p:txBody>
      </p:sp>
      <p:sp>
        <p:nvSpPr>
          <p:cNvPr id="801" name="Google Shape;801;p55"/>
          <p:cNvSpPr txBox="1"/>
          <p:nvPr/>
        </p:nvSpPr>
        <p:spPr>
          <a:xfrm>
            <a:off x="3855564" y="3720788"/>
            <a:ext cx="79265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McConnell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5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 – DAVIS-MONTHAN AFB, AZ</a:t>
            </a:r>
            <a:endParaRPr/>
          </a:p>
        </p:txBody>
      </p:sp>
      <p:sp>
        <p:nvSpPr>
          <p:cNvPr id="807" name="Google Shape;807;p5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08" name="Google Shape;808;p56"/>
          <p:cNvPicPr preferRelativeResize="0"/>
          <p:nvPr/>
        </p:nvPicPr>
        <p:blipFill rotWithShape="1">
          <a:blip r:embed="rId3">
            <a:alphaModFix/>
          </a:blip>
          <a:srcRect/>
          <a:stretch/>
        </p:blipFill>
        <p:spPr>
          <a:xfrm>
            <a:off x="6606337" y="1237353"/>
            <a:ext cx="1374388" cy="1531352"/>
          </a:xfrm>
          <a:prstGeom prst="rect">
            <a:avLst/>
          </a:prstGeom>
          <a:noFill/>
          <a:ln>
            <a:noFill/>
          </a:ln>
        </p:spPr>
      </p:pic>
      <p:pic>
        <p:nvPicPr>
          <p:cNvPr id="809" name="Google Shape;809;p56" descr="ff1cf313-8082-4efd-a820-4f0c292c79ddOriginal.jpg"/>
          <p:cNvPicPr preferRelativeResize="0"/>
          <p:nvPr/>
        </p:nvPicPr>
        <p:blipFill rotWithShape="1">
          <a:blip r:embed="rId4">
            <a:alphaModFix/>
          </a:blip>
          <a:srcRect/>
          <a:stretch/>
        </p:blipFill>
        <p:spPr>
          <a:xfrm>
            <a:off x="6598204" y="3535791"/>
            <a:ext cx="1461898" cy="1566005"/>
          </a:xfrm>
          <a:prstGeom prst="rect">
            <a:avLst/>
          </a:prstGeom>
          <a:noFill/>
          <a:ln>
            <a:noFill/>
          </a:ln>
        </p:spPr>
      </p:pic>
      <p:sp>
        <p:nvSpPr>
          <p:cNvPr id="810" name="Google Shape;810;p56"/>
          <p:cNvSpPr/>
          <p:nvPr/>
        </p:nvSpPr>
        <p:spPr>
          <a:xfrm>
            <a:off x="5454366" y="2671111"/>
            <a:ext cx="343591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570</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1984.</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sp>
        <p:nvSpPr>
          <p:cNvPr id="811" name="Google Shape;811;p56"/>
          <p:cNvSpPr/>
          <p:nvPr/>
        </p:nvSpPr>
        <p:spPr>
          <a:xfrm>
            <a:off x="5579102" y="5081013"/>
            <a:ext cx="3435910" cy="1554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571</a:t>
            </a:r>
            <a:r>
              <a:rPr lang="en-US" sz="1200" b="1" u="sng" baseline="30000">
                <a:solidFill>
                  <a:schemeClr val="dk1"/>
                </a:solidFill>
                <a:latin typeface="Calibri"/>
                <a:ea typeface="Calibri"/>
                <a:cs typeface="Calibri"/>
                <a:sym typeface="Calibri"/>
              </a:rPr>
              <a:t>st</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1984. Site 571-7 is now the Titan II museum and can be toured today.</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pic>
        <p:nvPicPr>
          <p:cNvPr id="812" name="Google Shape;812;p56" descr="390th_SMW_Titan_II_Missile_Sites.png"/>
          <p:cNvPicPr preferRelativeResize="0">
            <a:picLocks noGrp="1"/>
          </p:cNvPicPr>
          <p:nvPr>
            <p:ph type="body" idx="1"/>
          </p:nvPr>
        </p:nvPicPr>
        <p:blipFill rotWithShape="1">
          <a:blip r:embed="rId5">
            <a:alphaModFix/>
          </a:blip>
          <a:srcRect l="12537" r="10457"/>
          <a:stretch/>
        </p:blipFill>
        <p:spPr>
          <a:xfrm>
            <a:off x="662608" y="1578595"/>
            <a:ext cx="4467818" cy="4626943"/>
          </a:xfrm>
          <a:prstGeom prst="rect">
            <a:avLst/>
          </a:prstGeom>
          <a:noFill/>
          <a:ln>
            <a:noFill/>
          </a:ln>
        </p:spPr>
      </p:pic>
      <p:sp>
        <p:nvSpPr>
          <p:cNvPr id="813" name="Google Shape;813;p56"/>
          <p:cNvSpPr/>
          <p:nvPr/>
        </p:nvSpPr>
        <p:spPr>
          <a:xfrm>
            <a:off x="669039" y="1757735"/>
            <a:ext cx="2483380" cy="2653612"/>
          </a:xfrm>
          <a:custGeom>
            <a:avLst/>
            <a:gdLst/>
            <a:ahLst/>
            <a:cxnLst/>
            <a:rect l="l" t="t" r="r" b="b"/>
            <a:pathLst>
              <a:path w="2483380" h="2653612" extrusionOk="0">
                <a:moveTo>
                  <a:pt x="1009227" y="11340"/>
                </a:moveTo>
                <a:lnTo>
                  <a:pt x="2483380" y="0"/>
                </a:lnTo>
                <a:lnTo>
                  <a:pt x="2347305" y="873197"/>
                </a:lnTo>
                <a:lnTo>
                  <a:pt x="1258699" y="1735054"/>
                </a:lnTo>
                <a:lnTo>
                  <a:pt x="1236020" y="2653612"/>
                </a:lnTo>
                <a:lnTo>
                  <a:pt x="0" y="2653612"/>
                </a:lnTo>
                <a:lnTo>
                  <a:pt x="34019" y="1247424"/>
                </a:lnTo>
                <a:lnTo>
                  <a:pt x="1009227" y="11340"/>
                </a:lnTo>
                <a:close/>
              </a:path>
            </a:pathLst>
          </a:custGeom>
          <a:solidFill>
            <a:srgbClr val="FF0000">
              <a:alpha val="20000"/>
            </a:srgbClr>
          </a:solidFill>
          <a:ln w="254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56"/>
          <p:cNvSpPr/>
          <p:nvPr/>
        </p:nvSpPr>
        <p:spPr>
          <a:xfrm>
            <a:off x="737076" y="4400007"/>
            <a:ext cx="4377100" cy="1667012"/>
          </a:xfrm>
          <a:custGeom>
            <a:avLst/>
            <a:gdLst/>
            <a:ahLst/>
            <a:cxnLst/>
            <a:rect l="l" t="t" r="r" b="b"/>
            <a:pathLst>
              <a:path w="4377100" h="1667012" extrusionOk="0">
                <a:moveTo>
                  <a:pt x="0" y="158763"/>
                </a:moveTo>
                <a:lnTo>
                  <a:pt x="170095" y="839176"/>
                </a:lnTo>
                <a:lnTo>
                  <a:pt x="861813" y="1667012"/>
                </a:lnTo>
                <a:lnTo>
                  <a:pt x="1474153" y="1655672"/>
                </a:lnTo>
                <a:lnTo>
                  <a:pt x="2676155" y="623712"/>
                </a:lnTo>
                <a:lnTo>
                  <a:pt x="4377100" y="532990"/>
                </a:lnTo>
                <a:lnTo>
                  <a:pt x="4365761" y="0"/>
                </a:lnTo>
                <a:lnTo>
                  <a:pt x="56699" y="68041"/>
                </a:lnTo>
                <a:lnTo>
                  <a:pt x="0" y="158763"/>
                </a:lnTo>
                <a:close/>
              </a:path>
            </a:pathLst>
          </a:custGeom>
          <a:solidFill>
            <a:srgbClr val="0000FF">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15" name="Google Shape;815;p56" descr="ff1cf313-8082-4efd-a820-4f0c292c79ddOriginal.jpg"/>
          <p:cNvPicPr preferRelativeResize="0"/>
          <p:nvPr/>
        </p:nvPicPr>
        <p:blipFill rotWithShape="1">
          <a:blip r:embed="rId6">
            <a:alphaModFix/>
          </a:blip>
          <a:srcRect/>
          <a:stretch/>
        </p:blipFill>
        <p:spPr>
          <a:xfrm>
            <a:off x="3152419" y="5107542"/>
            <a:ext cx="737077" cy="789567"/>
          </a:xfrm>
          <a:prstGeom prst="rect">
            <a:avLst/>
          </a:prstGeom>
          <a:noFill/>
          <a:ln>
            <a:noFill/>
          </a:ln>
        </p:spPr>
      </p:pic>
      <p:pic>
        <p:nvPicPr>
          <p:cNvPr id="816" name="Google Shape;816;p56"/>
          <p:cNvPicPr preferRelativeResize="0"/>
          <p:nvPr/>
        </p:nvPicPr>
        <p:blipFill rotWithShape="1">
          <a:blip r:embed="rId3">
            <a:alphaModFix/>
          </a:blip>
          <a:srcRect/>
          <a:stretch/>
        </p:blipFill>
        <p:spPr>
          <a:xfrm>
            <a:off x="2758546" y="2658080"/>
            <a:ext cx="787746" cy="87771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5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 – MCCONNELL AFB, KS</a:t>
            </a:r>
            <a:endParaRPr/>
          </a:p>
        </p:txBody>
      </p:sp>
      <p:sp>
        <p:nvSpPr>
          <p:cNvPr id="822" name="Google Shape;822;p5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23" name="Google Shape;823;p57"/>
          <p:cNvPicPr preferRelativeResize="0">
            <a:picLocks noGrp="1"/>
          </p:cNvPicPr>
          <p:nvPr>
            <p:ph type="body" idx="1"/>
          </p:nvPr>
        </p:nvPicPr>
        <p:blipFill rotWithShape="1">
          <a:blip r:embed="rId3">
            <a:alphaModFix/>
          </a:blip>
          <a:srcRect/>
          <a:stretch/>
        </p:blipFill>
        <p:spPr>
          <a:xfrm>
            <a:off x="662606" y="1906310"/>
            <a:ext cx="5182216" cy="3535846"/>
          </a:xfrm>
          <a:prstGeom prst="rect">
            <a:avLst/>
          </a:prstGeom>
          <a:noFill/>
          <a:ln>
            <a:noFill/>
          </a:ln>
        </p:spPr>
      </p:pic>
      <p:pic>
        <p:nvPicPr>
          <p:cNvPr id="824" name="Google Shape;824;p57" descr="usaf-titan-ii-532nd-strategic-missile_1_d7f73b6dab75845031ee2b314cd14251.jpg"/>
          <p:cNvPicPr preferRelativeResize="0"/>
          <p:nvPr/>
        </p:nvPicPr>
        <p:blipFill rotWithShape="1">
          <a:blip r:embed="rId4">
            <a:alphaModFix/>
          </a:blip>
          <a:srcRect/>
          <a:stretch/>
        </p:blipFill>
        <p:spPr>
          <a:xfrm>
            <a:off x="6652427" y="1281580"/>
            <a:ext cx="1416425" cy="1483168"/>
          </a:xfrm>
          <a:prstGeom prst="rect">
            <a:avLst/>
          </a:prstGeom>
          <a:noFill/>
          <a:ln>
            <a:noFill/>
          </a:ln>
        </p:spPr>
      </p:pic>
      <p:pic>
        <p:nvPicPr>
          <p:cNvPr id="825" name="Google Shape;825;p57" descr="Screen Shot 2022-07-11 at 11.18.39 PM.png"/>
          <p:cNvPicPr preferRelativeResize="0"/>
          <p:nvPr/>
        </p:nvPicPr>
        <p:blipFill rotWithShape="1">
          <a:blip r:embed="rId5">
            <a:alphaModFix/>
          </a:blip>
          <a:srcRect/>
          <a:stretch/>
        </p:blipFill>
        <p:spPr>
          <a:xfrm>
            <a:off x="6769763" y="3800868"/>
            <a:ext cx="1167982" cy="1350006"/>
          </a:xfrm>
          <a:prstGeom prst="rect">
            <a:avLst/>
          </a:prstGeom>
          <a:noFill/>
          <a:ln>
            <a:noFill/>
          </a:ln>
        </p:spPr>
      </p:pic>
      <p:sp>
        <p:nvSpPr>
          <p:cNvPr id="826" name="Google Shape;826;p57"/>
          <p:cNvSpPr/>
          <p:nvPr/>
        </p:nvSpPr>
        <p:spPr>
          <a:xfrm>
            <a:off x="6211531" y="2645925"/>
            <a:ext cx="2460600" cy="1292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532</a:t>
            </a:r>
            <a:r>
              <a:rPr lang="en-US" sz="1200" b="1" u="sng" baseline="30000">
                <a:solidFill>
                  <a:schemeClr val="dk1"/>
                </a:solidFill>
                <a:latin typeface="Calibri"/>
                <a:ea typeface="Calibri"/>
                <a:cs typeface="Calibri"/>
                <a:sym typeface="Calibri"/>
              </a:rPr>
              <a:t>nd</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1986.</a:t>
            </a:r>
            <a:endParaRPr sz="1100" b="1">
              <a:solidFill>
                <a:schemeClr val="dk1"/>
              </a:solidFill>
              <a:latin typeface="Calibri"/>
              <a:ea typeface="Calibri"/>
              <a:cs typeface="Calibri"/>
              <a:sym typeface="Calibri"/>
            </a:endParaRPr>
          </a:p>
        </p:txBody>
      </p:sp>
      <p:sp>
        <p:nvSpPr>
          <p:cNvPr id="827" name="Google Shape;827;p57"/>
          <p:cNvSpPr/>
          <p:nvPr/>
        </p:nvSpPr>
        <p:spPr>
          <a:xfrm>
            <a:off x="6211481" y="5107781"/>
            <a:ext cx="2460600" cy="1292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533</a:t>
            </a:r>
            <a:r>
              <a:rPr lang="en-US" sz="1200" b="1" u="sng" baseline="30000">
                <a:solidFill>
                  <a:schemeClr val="dk1"/>
                </a:solidFill>
                <a:latin typeface="Calibri"/>
                <a:ea typeface="Calibri"/>
                <a:cs typeface="Calibri"/>
                <a:sym typeface="Calibri"/>
              </a:rPr>
              <a:t>rd</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1986.</a:t>
            </a:r>
            <a:endParaRPr sz="1100" b="1">
              <a:solidFill>
                <a:schemeClr val="dk1"/>
              </a:solidFill>
              <a:latin typeface="Calibri"/>
              <a:ea typeface="Calibri"/>
              <a:cs typeface="Calibri"/>
              <a:sym typeface="Calibri"/>
            </a:endParaRPr>
          </a:p>
        </p:txBody>
      </p:sp>
      <p:sp>
        <p:nvSpPr>
          <p:cNvPr id="828" name="Google Shape;828;p57"/>
          <p:cNvSpPr/>
          <p:nvPr/>
        </p:nvSpPr>
        <p:spPr>
          <a:xfrm>
            <a:off x="3367872" y="1893817"/>
            <a:ext cx="2426683" cy="3300005"/>
          </a:xfrm>
          <a:custGeom>
            <a:avLst/>
            <a:gdLst/>
            <a:ahLst/>
            <a:cxnLst/>
            <a:rect l="l" t="t" r="r" b="b"/>
            <a:pathLst>
              <a:path w="2426683" h="3300005" extrusionOk="0">
                <a:moveTo>
                  <a:pt x="691718" y="0"/>
                </a:moveTo>
                <a:lnTo>
                  <a:pt x="1530851" y="11341"/>
                </a:lnTo>
                <a:lnTo>
                  <a:pt x="1644248" y="362887"/>
                </a:lnTo>
                <a:lnTo>
                  <a:pt x="1621568" y="1065981"/>
                </a:lnTo>
                <a:lnTo>
                  <a:pt x="2426683" y="1236085"/>
                </a:lnTo>
                <a:lnTo>
                  <a:pt x="2426683" y="1621652"/>
                </a:lnTo>
                <a:lnTo>
                  <a:pt x="1621568" y="2483509"/>
                </a:lnTo>
                <a:lnTo>
                  <a:pt x="1848361" y="3141242"/>
                </a:lnTo>
                <a:lnTo>
                  <a:pt x="1338077" y="3300005"/>
                </a:lnTo>
                <a:lnTo>
                  <a:pt x="0" y="3016500"/>
                </a:lnTo>
                <a:lnTo>
                  <a:pt x="215453" y="2494849"/>
                </a:lnTo>
                <a:lnTo>
                  <a:pt x="1304059" y="1655673"/>
                </a:lnTo>
                <a:lnTo>
                  <a:pt x="691718" y="0"/>
                </a:lnTo>
                <a:close/>
              </a:path>
            </a:pathLst>
          </a:custGeom>
          <a:solidFill>
            <a:srgbClr val="0000FF">
              <a:alpha val="20000"/>
            </a:srgbClr>
          </a:solidFill>
          <a:ln w="25400" cap="flat" cmpd="sng">
            <a:solidFill>
              <a:srgbClr val="97D6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57"/>
          <p:cNvSpPr/>
          <p:nvPr/>
        </p:nvSpPr>
        <p:spPr>
          <a:xfrm>
            <a:off x="657699" y="2710313"/>
            <a:ext cx="2528739" cy="2710314"/>
          </a:xfrm>
          <a:custGeom>
            <a:avLst/>
            <a:gdLst/>
            <a:ahLst/>
            <a:cxnLst/>
            <a:rect l="l" t="t" r="r" b="b"/>
            <a:pathLst>
              <a:path w="2528739" h="2710314" extrusionOk="0">
                <a:moveTo>
                  <a:pt x="22679" y="306186"/>
                </a:moveTo>
                <a:lnTo>
                  <a:pt x="1394775" y="0"/>
                </a:lnTo>
                <a:lnTo>
                  <a:pt x="1576210" y="192784"/>
                </a:lnTo>
                <a:lnTo>
                  <a:pt x="1315398" y="907218"/>
                </a:lnTo>
                <a:lnTo>
                  <a:pt x="2528739" y="2596911"/>
                </a:lnTo>
                <a:lnTo>
                  <a:pt x="2347305" y="2710314"/>
                </a:lnTo>
                <a:lnTo>
                  <a:pt x="1825682" y="2642272"/>
                </a:lnTo>
                <a:lnTo>
                  <a:pt x="0" y="1667013"/>
                </a:lnTo>
                <a:lnTo>
                  <a:pt x="22679" y="306186"/>
                </a:lnTo>
                <a:close/>
              </a:path>
            </a:pathLst>
          </a:custGeom>
          <a:solidFill>
            <a:srgbClr val="FF0000">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0" name="Google Shape;830;p57" descr="usaf-titan-ii-532nd-strategic-missile_1_d7f73b6dab75845031ee2b314cd14251.jpg"/>
          <p:cNvPicPr preferRelativeResize="0"/>
          <p:nvPr/>
        </p:nvPicPr>
        <p:blipFill rotWithShape="1">
          <a:blip r:embed="rId6">
            <a:alphaModFix/>
          </a:blip>
          <a:srcRect/>
          <a:stretch/>
        </p:blipFill>
        <p:spPr>
          <a:xfrm>
            <a:off x="2063813" y="3009681"/>
            <a:ext cx="887097" cy="928898"/>
          </a:xfrm>
          <a:prstGeom prst="rect">
            <a:avLst/>
          </a:prstGeom>
          <a:noFill/>
          <a:ln>
            <a:noFill/>
          </a:ln>
        </p:spPr>
      </p:pic>
      <p:pic>
        <p:nvPicPr>
          <p:cNvPr id="831" name="Google Shape;831;p57" descr="Screen Shot 2022-07-11 at 11.18.39 PM.png"/>
          <p:cNvPicPr preferRelativeResize="0"/>
          <p:nvPr/>
        </p:nvPicPr>
        <p:blipFill rotWithShape="1">
          <a:blip r:embed="rId5">
            <a:alphaModFix/>
          </a:blip>
          <a:srcRect/>
          <a:stretch/>
        </p:blipFill>
        <p:spPr>
          <a:xfrm>
            <a:off x="3801384" y="2918959"/>
            <a:ext cx="684510" cy="79118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 – LITTLE ROCK AFB, AR</a:t>
            </a:r>
            <a:endParaRPr/>
          </a:p>
        </p:txBody>
      </p:sp>
      <p:sp>
        <p:nvSpPr>
          <p:cNvPr id="837" name="Google Shape;837;p5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38" name="Google Shape;838;p58"/>
          <p:cNvPicPr preferRelativeResize="0"/>
          <p:nvPr/>
        </p:nvPicPr>
        <p:blipFill rotWithShape="1">
          <a:blip r:embed="rId3">
            <a:alphaModFix/>
          </a:blip>
          <a:srcRect b="-5409"/>
          <a:stretch/>
        </p:blipFill>
        <p:spPr>
          <a:xfrm>
            <a:off x="662608" y="1896122"/>
            <a:ext cx="5748542" cy="3978114"/>
          </a:xfrm>
          <a:prstGeom prst="rect">
            <a:avLst/>
          </a:prstGeom>
          <a:noFill/>
          <a:ln>
            <a:noFill/>
          </a:ln>
        </p:spPr>
      </p:pic>
      <p:pic>
        <p:nvPicPr>
          <p:cNvPr id="839" name="Google Shape;839;p58"/>
          <p:cNvPicPr preferRelativeResize="0"/>
          <p:nvPr/>
        </p:nvPicPr>
        <p:blipFill rotWithShape="1">
          <a:blip r:embed="rId4">
            <a:alphaModFix/>
          </a:blip>
          <a:srcRect/>
          <a:stretch/>
        </p:blipFill>
        <p:spPr>
          <a:xfrm>
            <a:off x="7122416" y="3863533"/>
            <a:ext cx="1235868" cy="1248226"/>
          </a:xfrm>
          <a:prstGeom prst="rect">
            <a:avLst/>
          </a:prstGeom>
          <a:noFill/>
          <a:ln>
            <a:noFill/>
          </a:ln>
        </p:spPr>
      </p:pic>
      <p:pic>
        <p:nvPicPr>
          <p:cNvPr id="840" name="Google Shape;840;p58" descr="373rd sms.jpg"/>
          <p:cNvPicPr preferRelativeResize="0"/>
          <p:nvPr/>
        </p:nvPicPr>
        <p:blipFill rotWithShape="1">
          <a:blip r:embed="rId5">
            <a:alphaModFix/>
          </a:blip>
          <a:srcRect/>
          <a:stretch/>
        </p:blipFill>
        <p:spPr>
          <a:xfrm>
            <a:off x="7166079" y="1319181"/>
            <a:ext cx="1146427" cy="1255653"/>
          </a:xfrm>
          <a:prstGeom prst="rect">
            <a:avLst/>
          </a:prstGeom>
          <a:noFill/>
          <a:ln>
            <a:noFill/>
          </a:ln>
        </p:spPr>
      </p:pic>
      <p:sp>
        <p:nvSpPr>
          <p:cNvPr id="841" name="Google Shape;841;p58"/>
          <p:cNvSpPr/>
          <p:nvPr/>
        </p:nvSpPr>
        <p:spPr>
          <a:xfrm>
            <a:off x="6508952" y="2570872"/>
            <a:ext cx="2460701" cy="12926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373</a:t>
            </a:r>
            <a:r>
              <a:rPr lang="en-US" sz="1200" b="1" u="sng" baseline="30000">
                <a:solidFill>
                  <a:schemeClr val="dk1"/>
                </a:solidFill>
                <a:latin typeface="Calibri"/>
                <a:ea typeface="Calibri"/>
                <a:cs typeface="Calibri"/>
                <a:sym typeface="Calibri"/>
              </a:rPr>
              <a:t>rd</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1987.</a:t>
            </a:r>
            <a:endParaRPr sz="1100" b="1">
              <a:solidFill>
                <a:schemeClr val="dk1"/>
              </a:solidFill>
              <a:latin typeface="Calibri"/>
              <a:ea typeface="Calibri"/>
              <a:cs typeface="Calibri"/>
              <a:sym typeface="Calibri"/>
            </a:endParaRPr>
          </a:p>
        </p:txBody>
      </p:sp>
      <p:sp>
        <p:nvSpPr>
          <p:cNvPr id="842" name="Google Shape;842;p58"/>
          <p:cNvSpPr/>
          <p:nvPr/>
        </p:nvSpPr>
        <p:spPr>
          <a:xfrm>
            <a:off x="6508952" y="5127788"/>
            <a:ext cx="2460701" cy="12926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374</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100">
                <a:solidFill>
                  <a:srgbClr val="000000"/>
                </a:solidFill>
                <a:latin typeface="Calibri"/>
                <a:ea typeface="Calibri"/>
                <a:cs typeface="Calibri"/>
                <a:sym typeface="Calibri"/>
              </a:rPr>
              <a:t>One missile and one Launch Control Center per complex with nine complexes in the squadron (1x9) dispersed away from each other. The squadron was on-alert from 1963 to 1987.</a:t>
            </a:r>
            <a:endParaRPr sz="1100" b="1">
              <a:solidFill>
                <a:schemeClr val="dk1"/>
              </a:solidFill>
              <a:latin typeface="Calibri"/>
              <a:ea typeface="Calibri"/>
              <a:cs typeface="Calibri"/>
              <a:sym typeface="Calibri"/>
            </a:endParaRPr>
          </a:p>
        </p:txBody>
      </p:sp>
      <p:sp>
        <p:nvSpPr>
          <p:cNvPr id="843" name="Google Shape;843;p58"/>
          <p:cNvSpPr/>
          <p:nvPr/>
        </p:nvSpPr>
        <p:spPr>
          <a:xfrm>
            <a:off x="691718" y="2041240"/>
            <a:ext cx="3379212" cy="1769075"/>
          </a:xfrm>
          <a:custGeom>
            <a:avLst/>
            <a:gdLst/>
            <a:ahLst/>
            <a:cxnLst/>
            <a:rect l="l" t="t" r="r" b="b"/>
            <a:pathLst>
              <a:path w="3379212" h="1769075" extrusionOk="0">
                <a:moveTo>
                  <a:pt x="3379212" y="56701"/>
                </a:moveTo>
                <a:lnTo>
                  <a:pt x="3379212" y="430929"/>
                </a:lnTo>
                <a:lnTo>
                  <a:pt x="2097833" y="1769075"/>
                </a:lnTo>
                <a:lnTo>
                  <a:pt x="0" y="1360827"/>
                </a:lnTo>
                <a:lnTo>
                  <a:pt x="22679" y="567011"/>
                </a:lnTo>
                <a:lnTo>
                  <a:pt x="1258700" y="578352"/>
                </a:lnTo>
                <a:lnTo>
                  <a:pt x="1950417" y="0"/>
                </a:lnTo>
                <a:lnTo>
                  <a:pt x="3379212" y="56701"/>
                </a:lnTo>
                <a:close/>
              </a:path>
            </a:pathLst>
          </a:custGeom>
          <a:solidFill>
            <a:srgbClr val="0000FF">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4" name="Google Shape;844;p58"/>
          <p:cNvSpPr/>
          <p:nvPr/>
        </p:nvSpPr>
        <p:spPr>
          <a:xfrm>
            <a:off x="3061702" y="1905158"/>
            <a:ext cx="3356533" cy="1973198"/>
          </a:xfrm>
          <a:custGeom>
            <a:avLst/>
            <a:gdLst/>
            <a:ahLst/>
            <a:cxnLst/>
            <a:rect l="l" t="t" r="r" b="b"/>
            <a:pathLst>
              <a:path w="3356533" h="1973198" extrusionOk="0">
                <a:moveTo>
                  <a:pt x="1133964" y="68041"/>
                </a:moveTo>
                <a:lnTo>
                  <a:pt x="1145303" y="635052"/>
                </a:lnTo>
                <a:lnTo>
                  <a:pt x="11340" y="1678353"/>
                </a:lnTo>
                <a:lnTo>
                  <a:pt x="0" y="1939178"/>
                </a:lnTo>
                <a:lnTo>
                  <a:pt x="1961757" y="1973198"/>
                </a:lnTo>
                <a:lnTo>
                  <a:pt x="3356533" y="249484"/>
                </a:lnTo>
                <a:lnTo>
                  <a:pt x="3356533" y="0"/>
                </a:lnTo>
                <a:lnTo>
                  <a:pt x="1133964" y="68041"/>
                </a:lnTo>
                <a:close/>
              </a:path>
            </a:pathLst>
          </a:custGeom>
          <a:solidFill>
            <a:srgbClr val="FF0000">
              <a:alpha val="20000"/>
            </a:srgbClr>
          </a:solidFill>
          <a:ln w="254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5" name="Google Shape;845;p58" descr="373rd sms.jpg"/>
          <p:cNvPicPr preferRelativeResize="0"/>
          <p:nvPr/>
        </p:nvPicPr>
        <p:blipFill rotWithShape="1">
          <a:blip r:embed="rId6">
            <a:alphaModFix/>
          </a:blip>
          <a:srcRect/>
          <a:stretch/>
        </p:blipFill>
        <p:spPr>
          <a:xfrm>
            <a:off x="5483491" y="3200873"/>
            <a:ext cx="556428" cy="609442"/>
          </a:xfrm>
          <a:prstGeom prst="rect">
            <a:avLst/>
          </a:prstGeom>
          <a:noFill/>
          <a:ln>
            <a:noFill/>
          </a:ln>
        </p:spPr>
      </p:pic>
      <p:pic>
        <p:nvPicPr>
          <p:cNvPr id="846" name="Google Shape;846;p58"/>
          <p:cNvPicPr preferRelativeResize="0"/>
          <p:nvPr/>
        </p:nvPicPr>
        <p:blipFill rotWithShape="1">
          <a:blip r:embed="rId7">
            <a:alphaModFix/>
          </a:blip>
          <a:srcRect/>
          <a:stretch/>
        </p:blipFill>
        <p:spPr>
          <a:xfrm>
            <a:off x="1457582" y="1946759"/>
            <a:ext cx="617934" cy="62411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5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a:t>
            </a:r>
            <a:endParaRPr/>
          </a:p>
        </p:txBody>
      </p:sp>
      <p:pic>
        <p:nvPicPr>
          <p:cNvPr id="852" name="Google Shape;852;p59" descr="Titan II complex.jpg"/>
          <p:cNvPicPr preferRelativeResize="0">
            <a:picLocks noGrp="1"/>
          </p:cNvPicPr>
          <p:nvPr>
            <p:ph type="body" idx="1"/>
          </p:nvPr>
        </p:nvPicPr>
        <p:blipFill rotWithShape="1">
          <a:blip r:embed="rId3">
            <a:alphaModFix/>
          </a:blip>
          <a:srcRect/>
          <a:stretch/>
        </p:blipFill>
        <p:spPr>
          <a:xfrm>
            <a:off x="662608" y="1360827"/>
            <a:ext cx="7852741" cy="4626943"/>
          </a:xfrm>
          <a:prstGeom prst="rect">
            <a:avLst/>
          </a:prstGeom>
          <a:noFill/>
          <a:ln>
            <a:noFill/>
          </a:ln>
        </p:spPr>
      </p:pic>
      <p:sp>
        <p:nvSpPr>
          <p:cNvPr id="853" name="Google Shape;853;p5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854" name="Google Shape;854;p59"/>
          <p:cNvSpPr/>
          <p:nvPr/>
        </p:nvSpPr>
        <p:spPr>
          <a:xfrm>
            <a:off x="379118" y="5987770"/>
            <a:ext cx="8511158"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
                <a:solidFill>
                  <a:schemeClr val="dk1"/>
                </a:solidFill>
                <a:latin typeface="Calibri"/>
                <a:ea typeface="Calibri"/>
                <a:cs typeface="Calibri"/>
                <a:sym typeface="Calibri"/>
              </a:rPr>
              <a:t>A Titan II complex. The Launch Control Center is on the left, the access portal is in the middle, and the missile silo is on the right.</a:t>
            </a:r>
            <a:endParaRPr sz="115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30 DEPLOYED</a:t>
            </a:r>
            <a:endParaRPr/>
          </a:p>
        </p:txBody>
      </p:sp>
      <p:sp>
        <p:nvSpPr>
          <p:cNvPr id="333" name="Google Shape;333;p6"/>
          <p:cNvSpPr txBox="1">
            <a:spLocks noGrp="1"/>
          </p:cNvSpPr>
          <p:nvPr>
            <p:ph type="body" idx="1"/>
          </p:nvPr>
        </p:nvSpPr>
        <p:spPr>
          <a:xfrm>
            <a:off x="662610" y="1376252"/>
            <a:ext cx="6515400" cy="4803000"/>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100"/>
              <a:buChar char="•"/>
            </a:pPr>
            <a:r>
              <a:rPr lang="en-US" sz="1100" b="1"/>
              <a:t>Missile: </a:t>
            </a:r>
            <a:r>
              <a:rPr lang="en-US" sz="1100"/>
              <a:t>CGM-16D (originally SM-65D)</a:t>
            </a:r>
            <a:endParaRPr sz="1100"/>
          </a:p>
          <a:p>
            <a:pPr marL="285750" lvl="0" indent="-285750" algn="l" rtl="0">
              <a:lnSpc>
                <a:spcPct val="100000"/>
              </a:lnSpc>
              <a:spcBef>
                <a:spcPts val="600"/>
              </a:spcBef>
              <a:spcAft>
                <a:spcPts val="0"/>
              </a:spcAft>
              <a:buClr>
                <a:schemeClr val="dk1"/>
              </a:buClr>
              <a:buSzPts val="1100"/>
              <a:buChar char="•"/>
            </a:pPr>
            <a:r>
              <a:rPr lang="en-US" sz="1100" b="1"/>
              <a:t>Fuel: </a:t>
            </a:r>
            <a:r>
              <a:rPr lang="en-US" sz="1100"/>
              <a:t>Liquid</a:t>
            </a:r>
            <a:endParaRPr sz="1100" b="1"/>
          </a:p>
          <a:p>
            <a:pPr marL="285750" lvl="0" indent="-285750" algn="l" rtl="0">
              <a:lnSpc>
                <a:spcPct val="100000"/>
              </a:lnSpc>
              <a:spcBef>
                <a:spcPts val="600"/>
              </a:spcBef>
              <a:spcAft>
                <a:spcPts val="0"/>
              </a:spcAft>
              <a:buClr>
                <a:schemeClr val="dk1"/>
              </a:buClr>
              <a:buSzPts val="1100"/>
              <a:buChar char="•"/>
            </a:pPr>
            <a:r>
              <a:rPr lang="en-US" sz="1100" b="1"/>
              <a:t>Warhead: </a:t>
            </a:r>
            <a:r>
              <a:rPr lang="en-US" sz="1100"/>
              <a:t>One Mk-2 or Mk-3</a:t>
            </a:r>
            <a:endParaRPr/>
          </a:p>
          <a:p>
            <a:pPr marL="285750" lvl="0" indent="-285750" algn="l" rtl="0">
              <a:lnSpc>
                <a:spcPct val="100000"/>
              </a:lnSpc>
              <a:spcBef>
                <a:spcPts val="600"/>
              </a:spcBef>
              <a:spcAft>
                <a:spcPts val="0"/>
              </a:spcAft>
              <a:buClr>
                <a:schemeClr val="dk1"/>
              </a:buClr>
              <a:buSzPts val="1100"/>
              <a:buChar char="•"/>
            </a:pPr>
            <a:r>
              <a:rPr lang="en-US" sz="1100" b="1"/>
              <a:t>Guidance: </a:t>
            </a:r>
            <a:r>
              <a:rPr lang="en-US" sz="1100"/>
              <a:t>Radio Inertial Guidance (relied on ground-based systems for guidance during flight)</a:t>
            </a:r>
            <a:endParaRPr sz="1100"/>
          </a:p>
          <a:p>
            <a:pPr marL="285750" lvl="0" indent="-285750" algn="l" rtl="0">
              <a:lnSpc>
                <a:spcPct val="100000"/>
              </a:lnSpc>
              <a:spcBef>
                <a:spcPts val="600"/>
              </a:spcBef>
              <a:spcAft>
                <a:spcPts val="0"/>
              </a:spcAft>
              <a:buClr>
                <a:schemeClr val="dk1"/>
              </a:buClr>
              <a:buSzPts val="1100"/>
              <a:buChar char="•"/>
            </a:pPr>
            <a:r>
              <a:rPr lang="en-US" sz="1100" b="1"/>
              <a:t>Site Plan</a:t>
            </a:r>
            <a:r>
              <a:rPr lang="en-US" sz="1100" b="1">
                <a:solidFill>
                  <a:srgbClr val="000000"/>
                </a:solidFill>
              </a:rPr>
              <a:t>: </a:t>
            </a:r>
            <a:r>
              <a:rPr lang="en-US" sz="1100">
                <a:solidFill>
                  <a:srgbClr val="000000"/>
                </a:solidFill>
              </a:rPr>
              <a:t>At Vandenberg, there were two different types of sites. Initially, as an emergency measure, the first site built (576A) had missiles stored on above-ground gantries along with their support buildings. A second site (576B) was also built similar to the sites located at Offutt and F.E. Warren, where missiles were stored horizontally in above-ground “coffin” launchers. At these sites, there were three missiles and one control center per complex.</a:t>
            </a:r>
            <a:endParaRPr/>
          </a:p>
          <a:p>
            <a:pPr marL="285750" lvl="0" indent="-285750" algn="l" rtl="0">
              <a:lnSpc>
                <a:spcPct val="100000"/>
              </a:lnSpc>
              <a:spcBef>
                <a:spcPts val="600"/>
              </a:spcBef>
              <a:spcAft>
                <a:spcPts val="0"/>
              </a:spcAft>
              <a:buClr>
                <a:srgbClr val="000000"/>
              </a:buClr>
              <a:buSzPts val="1100"/>
              <a:buChar char="•"/>
            </a:pPr>
            <a:r>
              <a:rPr lang="en-US" sz="1100" b="1">
                <a:solidFill>
                  <a:srgbClr val="000000"/>
                </a:solidFill>
              </a:rPr>
              <a:t>Deployment: </a:t>
            </a:r>
            <a:r>
              <a:rPr lang="en-US" sz="1100">
                <a:solidFill>
                  <a:srgbClr val="000000"/>
                </a:solidFill>
              </a:rPr>
              <a:t>576 SMS: three missiles per complex with two distinct complexes in the squadron; 564 SMS: three missiles per complex with two complexes in the squadron (3 x 2) clustered around a central guidance control facility; 565 SMS &amp; 549 SMS: three missiles per complex and three complexes in each squadron (3 x 3)</a:t>
            </a:r>
            <a:endParaRPr/>
          </a:p>
          <a:p>
            <a:pPr marL="285750" lvl="0" indent="-285750" algn="l" rtl="0">
              <a:lnSpc>
                <a:spcPct val="100000"/>
              </a:lnSpc>
              <a:spcBef>
                <a:spcPts val="600"/>
              </a:spcBef>
              <a:spcAft>
                <a:spcPts val="0"/>
              </a:spcAft>
              <a:buClr>
                <a:schemeClr val="dk1"/>
              </a:buClr>
              <a:buSzPts val="1100"/>
              <a:buChar char="•"/>
            </a:pPr>
            <a:r>
              <a:rPr lang="en-US" sz="1100" b="1"/>
              <a:t>Launch Mode: </a:t>
            </a:r>
            <a:r>
              <a:rPr lang="en-US" sz="1100"/>
              <a:t>At the Vandenberg gantry site, launched directly from gantry. At the remaining “coffin” launcher sites, the missiles were raised vertically, fueled, and then launched.</a:t>
            </a:r>
            <a:endParaRPr/>
          </a:p>
          <a:p>
            <a:pPr marL="285750" lvl="0" indent="-285750" algn="l" rtl="0">
              <a:lnSpc>
                <a:spcPct val="100000"/>
              </a:lnSpc>
              <a:spcBef>
                <a:spcPts val="600"/>
              </a:spcBef>
              <a:spcAft>
                <a:spcPts val="0"/>
              </a:spcAft>
              <a:buClr>
                <a:schemeClr val="dk1"/>
              </a:buClr>
              <a:buSzPts val="1100"/>
              <a:buChar char="•"/>
            </a:pPr>
            <a:r>
              <a:rPr lang="en-US" sz="1100" b="1"/>
              <a:t>Crew Size: </a:t>
            </a:r>
            <a:r>
              <a:rPr lang="en-US" sz="1100"/>
              <a:t>Six; Launch Officer, Guidance Officer, Missile Maintenance Technician, Ballistic Missile Analyst Technician, Guidance Technician, and Power Production Technician. Crews at the Vandenberg gantry site were considerably larger.</a:t>
            </a:r>
            <a:endParaRPr/>
          </a:p>
          <a:p>
            <a:pPr marL="285750" lvl="0" indent="-285750" algn="l" rtl="0">
              <a:lnSpc>
                <a:spcPct val="100000"/>
              </a:lnSpc>
              <a:spcBef>
                <a:spcPts val="600"/>
              </a:spcBef>
              <a:spcAft>
                <a:spcPts val="0"/>
              </a:spcAft>
              <a:buClr>
                <a:schemeClr val="dk1"/>
              </a:buClr>
              <a:buSzPts val="1100"/>
              <a:buChar char="•"/>
            </a:pPr>
            <a:r>
              <a:rPr lang="en-US" sz="1100" b="1"/>
              <a:t>Interesting Fact: </a:t>
            </a:r>
            <a:r>
              <a:rPr lang="en-US" sz="1100"/>
              <a:t>The Atlas was the nation’s first operational ICBM with the first missile being placed on alert on 31 October 1959. The popular WD-40 can trace its origin to the Atlas ICBM. Convair, an aerospace contractor, first used WD-40 to protect the outer skin of the Atlas ICBM from rust and corrosion.</a:t>
            </a:r>
            <a:endParaRPr sz="1100" b="1"/>
          </a:p>
          <a:p>
            <a:pPr marL="0" lvl="0" indent="0" algn="l" rtl="0">
              <a:lnSpc>
                <a:spcPct val="100000"/>
              </a:lnSpc>
              <a:spcBef>
                <a:spcPts val="600"/>
              </a:spcBef>
              <a:spcAft>
                <a:spcPts val="0"/>
              </a:spcAft>
              <a:buClr>
                <a:schemeClr val="dk1"/>
              </a:buClr>
              <a:buSzPts val="1000"/>
              <a:buNone/>
            </a:pPr>
            <a:endParaRPr sz="100"/>
          </a:p>
          <a:p>
            <a:pPr marL="285750" lvl="0" indent="-285750" algn="l" rtl="0">
              <a:lnSpc>
                <a:spcPct val="100000"/>
              </a:lnSpc>
              <a:spcBef>
                <a:spcPts val="600"/>
              </a:spcBef>
              <a:spcAft>
                <a:spcPts val="0"/>
              </a:spcAft>
              <a:buClr>
                <a:schemeClr val="dk1"/>
              </a:buClr>
              <a:buSzPts val="1000"/>
              <a:buChar char="•"/>
            </a:pPr>
            <a:r>
              <a:rPr lang="en-US" sz="1000"/>
              <a:t>Vandenberg AFB, CA		</a:t>
            </a:r>
            <a:r>
              <a:rPr lang="en-US" sz="1000">
                <a:solidFill>
                  <a:srgbClr val="000000"/>
                </a:solidFill>
              </a:rPr>
              <a:t>1959-1964</a:t>
            </a:r>
            <a:r>
              <a:rPr lang="en-US" sz="1000">
                <a:solidFill>
                  <a:srgbClr val="FF0000"/>
                </a:solidFill>
              </a:rPr>
              <a:t>		</a:t>
            </a:r>
            <a:r>
              <a:rPr lang="en-US" sz="1000">
                <a:solidFill>
                  <a:srgbClr val="000000"/>
                </a:solidFill>
              </a:rPr>
              <a:t>576</a:t>
            </a:r>
            <a:r>
              <a:rPr lang="en-US" sz="1000" baseline="30000">
                <a:solidFill>
                  <a:srgbClr val="000000"/>
                </a:solidFill>
              </a:rPr>
              <a:t> </a:t>
            </a:r>
            <a:r>
              <a:rPr lang="en-US" sz="1000">
                <a:solidFill>
                  <a:srgbClr val="000000"/>
                </a:solidFill>
              </a:rPr>
              <a:t>SMS</a:t>
            </a:r>
            <a:endParaRPr sz="1000">
              <a:solidFill>
                <a:srgbClr val="000000"/>
              </a:solidFill>
            </a:endParaRPr>
          </a:p>
          <a:p>
            <a:pPr marL="285750" lvl="0" indent="-285750" algn="l" rtl="0">
              <a:lnSpc>
                <a:spcPct val="100000"/>
              </a:lnSpc>
              <a:spcBef>
                <a:spcPts val="600"/>
              </a:spcBef>
              <a:spcAft>
                <a:spcPts val="0"/>
              </a:spcAft>
              <a:buClr>
                <a:schemeClr val="dk1"/>
              </a:buClr>
              <a:buSzPts val="1000"/>
              <a:buChar char="•"/>
            </a:pPr>
            <a:r>
              <a:rPr lang="en-US" sz="1000"/>
              <a:t>F. E. Warren AFB, WY</a:t>
            </a:r>
            <a:r>
              <a:rPr lang="en-US" sz="1000">
                <a:solidFill>
                  <a:srgbClr val="FF0000"/>
                </a:solidFill>
              </a:rPr>
              <a:t>		</a:t>
            </a:r>
            <a:r>
              <a:rPr lang="en-US" sz="1000">
                <a:solidFill>
                  <a:srgbClr val="000000"/>
                </a:solidFill>
              </a:rPr>
              <a:t>1960-1964</a:t>
            </a:r>
            <a:r>
              <a:rPr lang="en-US" sz="1000">
                <a:solidFill>
                  <a:srgbClr val="FF0000"/>
                </a:solidFill>
              </a:rPr>
              <a:t>		</a:t>
            </a:r>
            <a:r>
              <a:rPr lang="en-US" sz="1000">
                <a:solidFill>
                  <a:srgbClr val="000000"/>
                </a:solidFill>
              </a:rPr>
              <a:t>564 SMS, 565 SMS</a:t>
            </a:r>
            <a:endParaRPr sz="100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a:solidFill>
                  <a:srgbClr val="000000"/>
                </a:solidFill>
              </a:rPr>
              <a:t>Offutt AFB, NE	</a:t>
            </a:r>
            <a:r>
              <a:rPr lang="en-US" sz="1000">
                <a:solidFill>
                  <a:srgbClr val="FF0000"/>
                </a:solidFill>
              </a:rPr>
              <a:t>	</a:t>
            </a:r>
            <a:r>
              <a:rPr lang="en-US" sz="1000">
                <a:solidFill>
                  <a:srgbClr val="000000"/>
                </a:solidFill>
              </a:rPr>
              <a:t>1961-1964	</a:t>
            </a:r>
            <a:r>
              <a:rPr lang="en-US" sz="1000"/>
              <a:t>	549 SMS</a:t>
            </a:r>
            <a:endParaRPr sz="1000"/>
          </a:p>
        </p:txBody>
      </p:sp>
      <p:sp>
        <p:nvSpPr>
          <p:cNvPr id="334" name="Google Shape;334;p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35" name="Google Shape;335;p6"/>
          <p:cNvPicPr preferRelativeResize="0"/>
          <p:nvPr/>
        </p:nvPicPr>
        <p:blipFill rotWithShape="1">
          <a:blip r:embed="rId3">
            <a:alphaModFix/>
          </a:blip>
          <a:srcRect l="38558" t="4794" r="35653" b="9513"/>
          <a:stretch/>
        </p:blipFill>
        <p:spPr>
          <a:xfrm>
            <a:off x="8043795" y="1402538"/>
            <a:ext cx="1050595" cy="4905062"/>
          </a:xfrm>
          <a:prstGeom prst="rect">
            <a:avLst/>
          </a:prstGeom>
          <a:noFill/>
          <a:ln>
            <a:noFill/>
          </a:ln>
        </p:spPr>
      </p:pic>
      <p:pic>
        <p:nvPicPr>
          <p:cNvPr id="336" name="Google Shape;336;p6"/>
          <p:cNvPicPr preferRelativeResize="0"/>
          <p:nvPr/>
        </p:nvPicPr>
        <p:blipFill rotWithShape="1">
          <a:blip r:embed="rId4">
            <a:alphaModFix/>
          </a:blip>
          <a:srcRect l="7427" t="11575" r="67482" b="10871"/>
          <a:stretch/>
        </p:blipFill>
        <p:spPr>
          <a:xfrm>
            <a:off x="7033799" y="1643120"/>
            <a:ext cx="1050566" cy="456241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a:t>
            </a:r>
            <a:endParaRPr/>
          </a:p>
        </p:txBody>
      </p:sp>
      <p:pic>
        <p:nvPicPr>
          <p:cNvPr id="860" name="Google Shape;860;p60" descr="T2 silo.jpg"/>
          <p:cNvPicPr preferRelativeResize="0">
            <a:picLocks noGrp="1"/>
          </p:cNvPicPr>
          <p:nvPr>
            <p:ph type="body" idx="1"/>
          </p:nvPr>
        </p:nvPicPr>
        <p:blipFill rotWithShape="1">
          <a:blip r:embed="rId3">
            <a:alphaModFix/>
          </a:blip>
          <a:srcRect/>
          <a:stretch/>
        </p:blipFill>
        <p:spPr>
          <a:xfrm>
            <a:off x="662609" y="1351790"/>
            <a:ext cx="8060318" cy="4749250"/>
          </a:xfrm>
          <a:prstGeom prst="rect">
            <a:avLst/>
          </a:prstGeom>
          <a:noFill/>
          <a:ln>
            <a:noFill/>
          </a:ln>
        </p:spPr>
      </p:pic>
      <p:sp>
        <p:nvSpPr>
          <p:cNvPr id="861" name="Google Shape;861;p6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862" name="Google Shape;862;p60"/>
          <p:cNvSpPr/>
          <p:nvPr/>
        </p:nvSpPr>
        <p:spPr>
          <a:xfrm>
            <a:off x="1055965" y="6101040"/>
            <a:ext cx="7004137"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An aerial view of a typical Titan II site.</a:t>
            </a:r>
            <a:endParaRPr sz="13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a:t>
            </a:r>
            <a:endParaRPr/>
          </a:p>
        </p:txBody>
      </p:sp>
      <p:sp>
        <p:nvSpPr>
          <p:cNvPr id="868" name="Google Shape;868;p6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69" name="Google Shape;869;p61" descr="DF-ST-84-06932.jpg"/>
          <p:cNvPicPr preferRelativeResize="0"/>
          <p:nvPr/>
        </p:nvPicPr>
        <p:blipFill rotWithShape="1">
          <a:blip r:embed="rId3">
            <a:alphaModFix/>
          </a:blip>
          <a:srcRect/>
          <a:stretch/>
        </p:blipFill>
        <p:spPr>
          <a:xfrm>
            <a:off x="4949461" y="1519590"/>
            <a:ext cx="3803367" cy="4303106"/>
          </a:xfrm>
          <a:prstGeom prst="rect">
            <a:avLst/>
          </a:prstGeom>
          <a:noFill/>
          <a:ln>
            <a:noFill/>
          </a:ln>
        </p:spPr>
      </p:pic>
      <p:pic>
        <p:nvPicPr>
          <p:cNvPr id="870" name="Google Shape;870;p61" descr="miss.jpg"/>
          <p:cNvPicPr preferRelativeResize="0"/>
          <p:nvPr/>
        </p:nvPicPr>
        <p:blipFill rotWithShape="1">
          <a:blip r:embed="rId4">
            <a:alphaModFix/>
          </a:blip>
          <a:srcRect/>
          <a:stretch/>
        </p:blipFill>
        <p:spPr>
          <a:xfrm>
            <a:off x="662606" y="1519590"/>
            <a:ext cx="3832221" cy="4375160"/>
          </a:xfrm>
          <a:prstGeom prst="rect">
            <a:avLst/>
          </a:prstGeom>
          <a:noFill/>
          <a:ln>
            <a:noFill/>
          </a:ln>
        </p:spPr>
      </p:pic>
      <p:sp>
        <p:nvSpPr>
          <p:cNvPr id="871" name="Google Shape;871;p61"/>
          <p:cNvSpPr/>
          <p:nvPr/>
        </p:nvSpPr>
        <p:spPr>
          <a:xfrm>
            <a:off x="662606" y="5822696"/>
            <a:ext cx="3832221"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a:solidFill>
                  <a:schemeClr val="dk1"/>
                </a:solidFill>
                <a:latin typeface="Calibri"/>
                <a:ea typeface="Calibri"/>
                <a:cs typeface="Calibri"/>
                <a:sym typeface="Calibri"/>
              </a:rPr>
              <a:t>A Titan II on-alert in its silo.</a:t>
            </a:r>
            <a:endParaRPr sz="1300">
              <a:solidFill>
                <a:schemeClr val="dk1"/>
              </a:solidFill>
              <a:latin typeface="Calibri"/>
              <a:ea typeface="Calibri"/>
              <a:cs typeface="Calibri"/>
              <a:sym typeface="Calibri"/>
            </a:endParaRPr>
          </a:p>
        </p:txBody>
      </p:sp>
      <p:sp>
        <p:nvSpPr>
          <p:cNvPr id="872" name="Google Shape;872;p61"/>
          <p:cNvSpPr/>
          <p:nvPr/>
        </p:nvSpPr>
        <p:spPr>
          <a:xfrm>
            <a:off x="4320402" y="5832835"/>
            <a:ext cx="4739967"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A Titan II launching from its silo. Note the two streams of exhaust and steam. Prior to launch, water was pumped into the bottom of the silo to help deaden the sound and prevent the missile from being damaged. As soon as the engines were ignited, the water instantly turned to steam.</a:t>
            </a:r>
            <a:endParaRPr sz="9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a:t>
            </a:r>
            <a:endParaRPr/>
          </a:p>
        </p:txBody>
      </p:sp>
      <p:sp>
        <p:nvSpPr>
          <p:cNvPr id="878" name="Google Shape;878;p6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79" name="Google Shape;879;p62" descr="16369_337185500289_225757590289_10078766_428061_n.jpg"/>
          <p:cNvPicPr preferRelativeResize="0"/>
          <p:nvPr/>
        </p:nvPicPr>
        <p:blipFill rotWithShape="1">
          <a:blip r:embed="rId3">
            <a:alphaModFix/>
          </a:blip>
          <a:srcRect/>
          <a:stretch/>
        </p:blipFill>
        <p:spPr>
          <a:xfrm>
            <a:off x="1263608" y="1329111"/>
            <a:ext cx="6685477" cy="4460674"/>
          </a:xfrm>
          <a:prstGeom prst="rect">
            <a:avLst/>
          </a:prstGeom>
          <a:noFill/>
          <a:ln>
            <a:noFill/>
          </a:ln>
        </p:spPr>
      </p:pic>
      <p:sp>
        <p:nvSpPr>
          <p:cNvPr id="880" name="Google Shape;880;p62"/>
          <p:cNvSpPr/>
          <p:nvPr/>
        </p:nvSpPr>
        <p:spPr>
          <a:xfrm>
            <a:off x="443350" y="5818725"/>
            <a:ext cx="83679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A 373</a:t>
            </a:r>
            <a:r>
              <a:rPr lang="en-US" sz="1100" baseline="30000">
                <a:solidFill>
                  <a:schemeClr val="dk1"/>
                </a:solidFill>
                <a:latin typeface="Calibri"/>
                <a:ea typeface="Calibri"/>
                <a:cs typeface="Calibri"/>
                <a:sym typeface="Calibri"/>
              </a:rPr>
              <a:t>rd</a:t>
            </a:r>
            <a:r>
              <a:rPr lang="en-US" sz="1100">
                <a:solidFill>
                  <a:schemeClr val="dk1"/>
                </a:solidFill>
                <a:latin typeface="Calibri"/>
                <a:ea typeface="Calibri"/>
                <a:cs typeface="Calibri"/>
                <a:sym typeface="Calibri"/>
              </a:rPr>
              <a:t> SMS Titan II going through a simulated launch procedure. The Missile Combat Crew Commander is on the left, the Deputy Missile Combat Crew Commander is in the background, and the Ballistic Missile Analyst Technician and Missile Facilities Technician are both on the right. Missileers transitioned from the white coveralls uniform seen in previous slides to the two-piece blue uniform, seen here, in 1967.</a:t>
            </a:r>
            <a:endParaRPr sz="11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6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TITAN II</a:t>
            </a:r>
            <a:endParaRPr/>
          </a:p>
        </p:txBody>
      </p:sp>
      <p:pic>
        <p:nvPicPr>
          <p:cNvPr id="886" name="Google Shape;886;p63" descr="532-9 changeover.jpg"/>
          <p:cNvPicPr preferRelativeResize="0">
            <a:picLocks noGrp="1"/>
          </p:cNvPicPr>
          <p:nvPr>
            <p:ph type="body" idx="1"/>
          </p:nvPr>
        </p:nvPicPr>
        <p:blipFill rotWithShape="1">
          <a:blip r:embed="rId3">
            <a:alphaModFix/>
          </a:blip>
          <a:srcRect/>
          <a:stretch/>
        </p:blipFill>
        <p:spPr>
          <a:xfrm>
            <a:off x="816455" y="1385811"/>
            <a:ext cx="7472102" cy="4402665"/>
          </a:xfrm>
          <a:prstGeom prst="rect">
            <a:avLst/>
          </a:prstGeom>
          <a:noFill/>
          <a:ln>
            <a:noFill/>
          </a:ln>
        </p:spPr>
      </p:pic>
      <p:sp>
        <p:nvSpPr>
          <p:cNvPr id="887" name="Google Shape;887;p6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888" name="Google Shape;888;p63"/>
          <p:cNvSpPr/>
          <p:nvPr/>
        </p:nvSpPr>
        <p:spPr>
          <a:xfrm>
            <a:off x="816454" y="5784733"/>
            <a:ext cx="74721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 532</a:t>
            </a:r>
            <a:r>
              <a:rPr lang="en-US" sz="1200" baseline="30000">
                <a:solidFill>
                  <a:schemeClr val="dk1"/>
                </a:solidFill>
                <a:latin typeface="Calibri"/>
                <a:ea typeface="Calibri"/>
                <a:cs typeface="Calibri"/>
                <a:sym typeface="Calibri"/>
              </a:rPr>
              <a:t>nd</a:t>
            </a:r>
            <a:r>
              <a:rPr lang="en-US" sz="1200">
                <a:solidFill>
                  <a:schemeClr val="dk1"/>
                </a:solidFill>
                <a:latin typeface="Calibri"/>
                <a:ea typeface="Calibri"/>
                <a:cs typeface="Calibri"/>
                <a:sym typeface="Calibri"/>
              </a:rPr>
              <a:t> SMS Titan II crew in the Launch Control Center of site 532-9. This site also doubled as the </a:t>
            </a:r>
            <a:endParaRPr/>
          </a:p>
          <a:p>
            <a:pPr marL="0" marR="0" lvl="0" indent="0" algn="ctr" rtl="0">
              <a:spcBef>
                <a:spcPts val="0"/>
              </a:spcBef>
              <a:spcAft>
                <a:spcPts val="0"/>
              </a:spcAft>
              <a:buNone/>
            </a:pPr>
            <a:r>
              <a:rPr lang="en-US" sz="1200">
                <a:solidFill>
                  <a:schemeClr val="dk1"/>
                </a:solidFill>
                <a:latin typeface="Calibri"/>
                <a:ea typeface="Calibri"/>
                <a:cs typeface="Calibri"/>
                <a:sym typeface="Calibri"/>
              </a:rPr>
              <a:t>381</a:t>
            </a:r>
            <a:r>
              <a:rPr lang="en-US" sz="1200" baseline="30000">
                <a:solidFill>
                  <a:schemeClr val="dk1"/>
                </a:solidFill>
                <a:latin typeface="Calibri"/>
                <a:ea typeface="Calibri"/>
                <a:cs typeface="Calibri"/>
                <a:sym typeface="Calibri"/>
              </a:rPr>
              <a:t>st</a:t>
            </a:r>
            <a:r>
              <a:rPr lang="en-US" sz="1200">
                <a:solidFill>
                  <a:schemeClr val="dk1"/>
                </a:solidFill>
                <a:latin typeface="Calibri"/>
                <a:ea typeface="Calibri"/>
                <a:cs typeface="Calibri"/>
                <a:sym typeface="Calibri"/>
              </a:rPr>
              <a:t> Strategic Missile Wing’s Alternate Command Post. Officers on ICBM crews were armed with Smith &amp; Wesson Model 15 .38 caliber pistols anytime there were visitors inside the complex.</a:t>
            </a:r>
            <a:endParaRPr sz="12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6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IA – 142 DEPLOYED</a:t>
            </a:r>
            <a:endParaRPr/>
          </a:p>
        </p:txBody>
      </p:sp>
      <p:sp>
        <p:nvSpPr>
          <p:cNvPr id="894" name="Google Shape;894;p64"/>
          <p:cNvSpPr txBox="1">
            <a:spLocks noGrp="1"/>
          </p:cNvSpPr>
          <p:nvPr>
            <p:ph type="body" idx="1"/>
          </p:nvPr>
        </p:nvSpPr>
        <p:spPr>
          <a:xfrm>
            <a:off x="662608" y="1363131"/>
            <a:ext cx="7368242" cy="4842407"/>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b="1"/>
              <a:t>Missile: </a:t>
            </a:r>
            <a:r>
              <a:rPr lang="en-US" sz="1200"/>
              <a:t>LGM-30A (originally SM-80)</a:t>
            </a:r>
            <a:endParaRPr sz="1200"/>
          </a:p>
          <a:p>
            <a:pPr marL="285750" lvl="0" indent="-285750" algn="l" rtl="0">
              <a:lnSpc>
                <a:spcPct val="100000"/>
              </a:lnSpc>
              <a:spcBef>
                <a:spcPts val="600"/>
              </a:spcBef>
              <a:spcAft>
                <a:spcPts val="0"/>
              </a:spcAft>
              <a:buClr>
                <a:schemeClr val="dk1"/>
              </a:buClr>
              <a:buSzPts val="1200"/>
              <a:buChar char="•"/>
            </a:pPr>
            <a:r>
              <a:rPr lang="en-US" sz="1200" b="1"/>
              <a:t>Fuel: </a:t>
            </a:r>
            <a:r>
              <a:rPr lang="en-US" sz="1200"/>
              <a:t>Solid Propellant</a:t>
            </a:r>
            <a:endParaRPr sz="1200" b="1"/>
          </a:p>
          <a:p>
            <a:pPr marL="285750" lvl="0" indent="-285750" algn="l" rtl="0">
              <a:lnSpc>
                <a:spcPct val="100000"/>
              </a:lnSpc>
              <a:spcBef>
                <a:spcPts val="600"/>
              </a:spcBef>
              <a:spcAft>
                <a:spcPts val="0"/>
              </a:spcAft>
              <a:buClr>
                <a:schemeClr val="dk1"/>
              </a:buClr>
              <a:buSzPts val="1200"/>
              <a:buChar char="•"/>
            </a:pPr>
            <a:r>
              <a:rPr lang="en-US" sz="1200" b="1"/>
              <a:t>Warhead: </a:t>
            </a:r>
            <a:r>
              <a:rPr lang="en-US" sz="1200"/>
              <a:t>One</a:t>
            </a:r>
            <a:r>
              <a:rPr lang="en-US" sz="1200" b="1"/>
              <a:t> </a:t>
            </a:r>
            <a:r>
              <a:rPr lang="en-US" sz="1200"/>
              <a:t>Mk-5</a:t>
            </a:r>
            <a:endParaRPr/>
          </a:p>
          <a:p>
            <a:pPr marL="285750" lvl="0" indent="-285750" algn="l" rtl="0">
              <a:lnSpc>
                <a:spcPct val="100000"/>
              </a:lnSpc>
              <a:spcBef>
                <a:spcPts val="600"/>
              </a:spcBef>
              <a:spcAft>
                <a:spcPts val="0"/>
              </a:spcAft>
              <a:buClr>
                <a:schemeClr val="dk1"/>
              </a:buClr>
              <a:buSzPts val="1200"/>
              <a:buChar char="•"/>
            </a:pPr>
            <a:r>
              <a:rPr lang="en-US" sz="1200" b="1"/>
              <a:t>Guidance: </a:t>
            </a:r>
            <a:r>
              <a:rPr lang="en-US" sz="1200"/>
              <a:t>All-Inertial</a:t>
            </a:r>
            <a:endParaRPr/>
          </a:p>
          <a:p>
            <a:pPr marL="285750" lvl="0" indent="-285750" algn="l" rtl="0">
              <a:lnSpc>
                <a:spcPct val="100000"/>
              </a:lnSpc>
              <a:spcBef>
                <a:spcPts val="600"/>
              </a:spcBef>
              <a:spcAft>
                <a:spcPts val="0"/>
              </a:spcAft>
              <a:buClr>
                <a:srgbClr val="000000"/>
              </a:buClr>
              <a:buSzPts val="1200"/>
              <a:buChar char="•"/>
            </a:pPr>
            <a:r>
              <a:rPr lang="en-US" sz="1200" b="1">
                <a:solidFill>
                  <a:srgbClr val="000000"/>
                </a:solidFill>
              </a:rPr>
              <a:t>Deployment: </a:t>
            </a:r>
            <a:r>
              <a:rPr lang="en-US" sz="1200">
                <a:solidFill>
                  <a:srgbClr val="000000"/>
                </a:solidFill>
              </a:rPr>
              <a:t>50 </a:t>
            </a:r>
            <a:r>
              <a:rPr lang="en-US" sz="1200"/>
              <a:t>Launch Facilities and five Launch Control Centers per squadron that were hardened and dispersed 3-5 miles from each other and interconnected via underground cables.</a:t>
            </a:r>
            <a:endParaRPr/>
          </a:p>
          <a:p>
            <a:pPr marL="285750" lvl="0" indent="-285750" algn="l" rtl="0">
              <a:lnSpc>
                <a:spcPct val="100000"/>
              </a:lnSpc>
              <a:spcBef>
                <a:spcPts val="600"/>
              </a:spcBef>
              <a:spcAft>
                <a:spcPts val="0"/>
              </a:spcAft>
              <a:buClr>
                <a:srgbClr val="000000"/>
              </a:buClr>
              <a:buSzPts val="1200"/>
              <a:buChar char="•"/>
            </a:pPr>
            <a:r>
              <a:rPr lang="en-US" sz="1200" b="1">
                <a:solidFill>
                  <a:srgbClr val="000000"/>
                </a:solidFill>
              </a:rPr>
              <a:t>Site Plan: </a:t>
            </a:r>
            <a:r>
              <a:rPr lang="en-US" sz="1200">
                <a:solidFill>
                  <a:srgbClr val="000000"/>
                </a:solidFill>
              </a:rPr>
              <a:t>One missile per Launch Facility. The Launch Control Center was supported by an above ground Launch Control Facility with support equipment located above ground.</a:t>
            </a:r>
            <a:endParaRPr sz="1200">
              <a:solidFill>
                <a:srgbClr val="000000"/>
              </a:solidFill>
            </a:endParaRPr>
          </a:p>
          <a:p>
            <a:pPr marL="285750" lvl="0" indent="-285750" algn="l" rtl="0">
              <a:lnSpc>
                <a:spcPct val="100000"/>
              </a:lnSpc>
              <a:spcBef>
                <a:spcPts val="600"/>
              </a:spcBef>
              <a:spcAft>
                <a:spcPts val="0"/>
              </a:spcAft>
              <a:buClr>
                <a:schemeClr val="dk1"/>
              </a:buClr>
              <a:buSzPts val="1200"/>
              <a:buChar char="•"/>
            </a:pPr>
            <a:r>
              <a:rPr lang="en-US" sz="1200" b="1"/>
              <a:t>Launch Mode: </a:t>
            </a:r>
            <a:r>
              <a:rPr lang="en-US" sz="1200"/>
              <a:t>Hot launch from within silo</a:t>
            </a:r>
            <a:endParaRPr/>
          </a:p>
          <a:p>
            <a:pPr marL="285750" lvl="0" indent="-285750" algn="l" rtl="0">
              <a:lnSpc>
                <a:spcPct val="100000"/>
              </a:lnSpc>
              <a:spcBef>
                <a:spcPts val="600"/>
              </a:spcBef>
              <a:spcAft>
                <a:spcPts val="0"/>
              </a:spcAft>
              <a:buClr>
                <a:schemeClr val="dk1"/>
              </a:buClr>
              <a:buSzPts val="1200"/>
              <a:buChar char="•"/>
            </a:pPr>
            <a:r>
              <a:rPr lang="en-US" sz="1200" b="1"/>
              <a:t>Command &amp; Control: </a:t>
            </a:r>
            <a:r>
              <a:rPr lang="en-US" sz="1200"/>
              <a:t>Primary: ground Missile Combat Crews, Backup: airborne Missile Combat Crews</a:t>
            </a:r>
            <a:endParaRPr sz="1200" b="1"/>
          </a:p>
          <a:p>
            <a:pPr marL="285750" lvl="0" indent="-285750" algn="l" rtl="0">
              <a:lnSpc>
                <a:spcPct val="100000"/>
              </a:lnSpc>
              <a:spcBef>
                <a:spcPts val="600"/>
              </a:spcBef>
              <a:spcAft>
                <a:spcPts val="0"/>
              </a:spcAft>
              <a:buClr>
                <a:schemeClr val="dk1"/>
              </a:buClr>
              <a:buSzPts val="1200"/>
              <a:buChar char="•"/>
            </a:pPr>
            <a:r>
              <a:rPr lang="en-US" sz="1200" b="1"/>
              <a:t>Crew Size: </a:t>
            </a:r>
            <a:r>
              <a:rPr lang="en-US" sz="1200"/>
              <a:t>Two; Missile Combat Crew Commander and Deputy Missile Combat Crew Commander</a:t>
            </a:r>
            <a:endParaRPr sz="1200" b="1"/>
          </a:p>
          <a:p>
            <a:pPr marL="285750" lvl="0" indent="-285750" algn="l" rtl="0">
              <a:lnSpc>
                <a:spcPct val="100000"/>
              </a:lnSpc>
              <a:spcBef>
                <a:spcPts val="600"/>
              </a:spcBef>
              <a:spcAft>
                <a:spcPts val="0"/>
              </a:spcAft>
              <a:buClr>
                <a:schemeClr val="dk1"/>
              </a:buClr>
              <a:buSzPts val="1200"/>
              <a:buChar char="•"/>
            </a:pPr>
            <a:r>
              <a:rPr lang="en-US" sz="1200" b="1"/>
              <a:t>Interesting Facts: </a:t>
            </a:r>
            <a:r>
              <a:rPr lang="en-US" sz="1200"/>
              <a:t>Due to its weight, the Minuteman IA had a known reduced range issue (4800 nm vs. required 5500 nm). However, due to the urgency of putting Minuteman on alert in light of the Soviet threat, it was decided it was more prudent to put the Minuteman IA on alert quicker and fix the range issue later rather than wait for the issue to be fixed. Malmstrom AFB, MT was selected as the first Minuteman base because of its location in the far north and its higher elevation. The elevation provided additional range for the Minuteman IA due to the lower air density it had to fly through during its early stages of flight. The 10 SMS was the first Minuteman squadron to go on alert during the 1962 Cuban Missile Crisis and is known as America’s “First Ace in the Hole”. Sites A-01 and A-06 were the first sites to be placed on strategic alert on 27 October 1962.</a:t>
            </a:r>
            <a:endParaRPr sz="1200"/>
          </a:p>
          <a:p>
            <a:pPr marL="0" lvl="0" indent="0" algn="l" rtl="0">
              <a:lnSpc>
                <a:spcPct val="100000"/>
              </a:lnSpc>
              <a:spcBef>
                <a:spcPts val="600"/>
              </a:spcBef>
              <a:spcAft>
                <a:spcPts val="0"/>
              </a:spcAft>
              <a:buClr>
                <a:schemeClr val="dk1"/>
              </a:buClr>
              <a:buSzPts val="1200"/>
              <a:buNone/>
            </a:pPr>
            <a:endParaRPr sz="1200"/>
          </a:p>
          <a:p>
            <a:pPr marL="285750" lvl="0" indent="-285750" algn="l" rtl="0">
              <a:lnSpc>
                <a:spcPct val="100000"/>
              </a:lnSpc>
              <a:spcBef>
                <a:spcPts val="600"/>
              </a:spcBef>
              <a:spcAft>
                <a:spcPts val="0"/>
              </a:spcAft>
              <a:buClr>
                <a:srgbClr val="000000"/>
              </a:buClr>
              <a:buSzPts val="1200"/>
              <a:buChar char="•"/>
            </a:pPr>
            <a:r>
              <a:rPr lang="en-US" sz="1200">
                <a:solidFill>
                  <a:srgbClr val="000000"/>
                </a:solidFill>
              </a:rPr>
              <a:t>Malmstrom AFB, MT	</a:t>
            </a:r>
            <a:r>
              <a:rPr lang="en-US" sz="1200">
                <a:solidFill>
                  <a:srgbClr val="FF0000"/>
                </a:solidFill>
              </a:rPr>
              <a:t>	</a:t>
            </a:r>
            <a:r>
              <a:rPr lang="en-US" sz="1200">
                <a:solidFill>
                  <a:srgbClr val="000000"/>
                </a:solidFill>
              </a:rPr>
              <a:t>1962-1969</a:t>
            </a:r>
            <a:r>
              <a:rPr lang="en-US" sz="1200">
                <a:solidFill>
                  <a:srgbClr val="FF0000"/>
                </a:solidFill>
              </a:rPr>
              <a:t>		</a:t>
            </a:r>
            <a:r>
              <a:rPr lang="en-US" sz="1200">
                <a:solidFill>
                  <a:srgbClr val="000000"/>
                </a:solidFill>
              </a:rPr>
              <a:t>10 SMS, 12 SMS, 490 SMS </a:t>
            </a:r>
            <a:endParaRPr sz="1200">
              <a:solidFill>
                <a:srgbClr val="000000"/>
              </a:solidFill>
            </a:endParaRPr>
          </a:p>
        </p:txBody>
      </p:sp>
      <p:sp>
        <p:nvSpPr>
          <p:cNvPr id="895" name="Google Shape;895;p6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896" name="Google Shape;896;p64"/>
          <p:cNvPicPr preferRelativeResize="0"/>
          <p:nvPr/>
        </p:nvPicPr>
        <p:blipFill rotWithShape="1">
          <a:blip r:embed="rId3">
            <a:alphaModFix/>
          </a:blip>
          <a:srcRect/>
          <a:stretch/>
        </p:blipFill>
        <p:spPr>
          <a:xfrm>
            <a:off x="8236118" y="1363131"/>
            <a:ext cx="634312" cy="5037319"/>
          </a:xfrm>
          <a:prstGeom prst="rect">
            <a:avLst/>
          </a:prstGeom>
          <a:noFill/>
          <a:ln>
            <a:noFill/>
          </a:ln>
        </p:spPr>
      </p:pic>
      <p:pic>
        <p:nvPicPr>
          <p:cNvPr id="897" name="Google Shape;897;p64" descr="Screen Shot 2022-07-30 at 4.15.12 PM.png"/>
          <p:cNvPicPr preferRelativeResize="0"/>
          <p:nvPr/>
        </p:nvPicPr>
        <p:blipFill rotWithShape="1">
          <a:blip r:embed="rId4">
            <a:alphaModFix/>
          </a:blip>
          <a:srcRect/>
          <a:stretch/>
        </p:blipFill>
        <p:spPr>
          <a:xfrm>
            <a:off x="8870430" y="6205538"/>
            <a:ext cx="205268" cy="13198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6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IA DEPLOYED LOCATION</a:t>
            </a:r>
            <a:endParaRPr/>
          </a:p>
        </p:txBody>
      </p:sp>
      <p:pic>
        <p:nvPicPr>
          <p:cNvPr id="903" name="Google Shape;903;p65"/>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904" name="Google Shape;904;p65"/>
          <p:cNvSpPr/>
          <p:nvPr/>
        </p:nvSpPr>
        <p:spPr>
          <a:xfrm>
            <a:off x="2938992" y="2150961"/>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05" name="Google Shape;905;p65"/>
          <p:cNvSpPr txBox="1"/>
          <p:nvPr/>
        </p:nvSpPr>
        <p:spPr>
          <a:xfrm>
            <a:off x="2823633" y="2189061"/>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Malmstrom</a:t>
            </a:r>
            <a:endParaRPr/>
          </a:p>
          <a:p>
            <a:pPr marL="0" marR="0" lvl="0" indent="0" algn="ctr" rtl="0">
              <a:spcBef>
                <a:spcPts val="0"/>
              </a:spcBef>
              <a:spcAft>
                <a:spcPts val="0"/>
              </a:spcAft>
              <a:buNone/>
            </a:pPr>
            <a:r>
              <a:rPr lang="en-US" sz="1050" b="1">
                <a:solidFill>
                  <a:schemeClr val="dk1"/>
                </a:solidFill>
                <a:latin typeface="Calibri"/>
                <a:ea typeface="Calibri"/>
                <a:cs typeface="Calibri"/>
                <a:sym typeface="Calibri"/>
              </a:rPr>
              <a:t>Wing I</a:t>
            </a:r>
            <a:endParaRPr sz="1050" b="1">
              <a:solidFill>
                <a:schemeClr val="dk1"/>
              </a:solidFill>
              <a:latin typeface="Calibri"/>
              <a:ea typeface="Calibri"/>
              <a:cs typeface="Calibri"/>
              <a:sym typeface="Calibri"/>
            </a:endParaRPr>
          </a:p>
        </p:txBody>
      </p:sp>
      <p:sp>
        <p:nvSpPr>
          <p:cNvPr id="906" name="Google Shape;906;p65"/>
          <p:cNvSpPr/>
          <p:nvPr/>
        </p:nvSpPr>
        <p:spPr>
          <a:xfrm>
            <a:off x="7107075" y="4486450"/>
            <a:ext cx="1828500" cy="18588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Minuteman ICBM Wings were designated in sequence as they were built.</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 Malmstrom AFB, MT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 Ellsworth AFB, SD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III: Minot AFB, ND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IV: Whiteman AFB, MO</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 F.E. Warren AFB, WY</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VI: Grand Forks AFB, ND </a:t>
            </a:r>
            <a:endParaRPr sz="10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6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IB – 658 DEPLOYED</a:t>
            </a:r>
            <a:endParaRPr/>
          </a:p>
        </p:txBody>
      </p:sp>
      <p:sp>
        <p:nvSpPr>
          <p:cNvPr id="912" name="Google Shape;912;p66"/>
          <p:cNvSpPr txBox="1">
            <a:spLocks noGrp="1"/>
          </p:cNvSpPr>
          <p:nvPr>
            <p:ph type="body" idx="1"/>
          </p:nvPr>
        </p:nvSpPr>
        <p:spPr>
          <a:xfrm>
            <a:off x="662608" y="1363131"/>
            <a:ext cx="7581307" cy="5214198"/>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100"/>
              <a:buChar char="•"/>
            </a:pPr>
            <a:r>
              <a:rPr lang="en-US" sz="1100" b="1"/>
              <a:t>Missile Designation: </a:t>
            </a:r>
            <a:r>
              <a:rPr lang="en-US" sz="1100"/>
              <a:t>LGM-30B</a:t>
            </a:r>
            <a:endParaRPr sz="1100"/>
          </a:p>
          <a:p>
            <a:pPr marL="285750" lvl="0" indent="-285750" algn="l" rtl="0">
              <a:lnSpc>
                <a:spcPct val="100000"/>
              </a:lnSpc>
              <a:spcBef>
                <a:spcPts val="600"/>
              </a:spcBef>
              <a:spcAft>
                <a:spcPts val="0"/>
              </a:spcAft>
              <a:buClr>
                <a:schemeClr val="dk1"/>
              </a:buClr>
              <a:buSzPts val="1100"/>
              <a:buChar char="•"/>
            </a:pPr>
            <a:r>
              <a:rPr lang="en-US" sz="1100" b="1"/>
              <a:t>Fuel: </a:t>
            </a:r>
            <a:r>
              <a:rPr lang="en-US" sz="1100"/>
              <a:t>Solid Propellant</a:t>
            </a:r>
            <a:endParaRPr sz="1100"/>
          </a:p>
          <a:p>
            <a:pPr marL="285750" lvl="0" indent="-285750" algn="l" rtl="0">
              <a:lnSpc>
                <a:spcPct val="100000"/>
              </a:lnSpc>
              <a:spcBef>
                <a:spcPts val="600"/>
              </a:spcBef>
              <a:spcAft>
                <a:spcPts val="0"/>
              </a:spcAft>
              <a:buClr>
                <a:schemeClr val="dk1"/>
              </a:buClr>
              <a:buSzPts val="1100"/>
              <a:buChar char="•"/>
            </a:pPr>
            <a:r>
              <a:rPr lang="en-US" sz="1100" b="1"/>
              <a:t>Warhead: </a:t>
            </a:r>
            <a:r>
              <a:rPr lang="en-US" sz="1100"/>
              <a:t>One Mk-5 or Mk-11</a:t>
            </a:r>
            <a:endParaRPr/>
          </a:p>
          <a:p>
            <a:pPr marL="285750" lvl="0" indent="-285750" algn="l" rtl="0">
              <a:lnSpc>
                <a:spcPct val="100000"/>
              </a:lnSpc>
              <a:spcBef>
                <a:spcPts val="600"/>
              </a:spcBef>
              <a:spcAft>
                <a:spcPts val="0"/>
              </a:spcAft>
              <a:buClr>
                <a:schemeClr val="dk1"/>
              </a:buClr>
              <a:buSzPts val="1100"/>
              <a:buChar char="•"/>
            </a:pPr>
            <a:r>
              <a:rPr lang="en-US" sz="1100" b="1"/>
              <a:t>Guidance: </a:t>
            </a:r>
            <a:r>
              <a:rPr lang="en-US" sz="1100"/>
              <a:t>All-Inertial</a:t>
            </a:r>
            <a:endParaRPr sz="1100" b="1"/>
          </a:p>
          <a:p>
            <a:pPr marL="285750" lvl="0" indent="-285750" algn="l" rtl="0">
              <a:lnSpc>
                <a:spcPct val="100000"/>
              </a:lnSpc>
              <a:spcBef>
                <a:spcPts val="600"/>
              </a:spcBef>
              <a:spcAft>
                <a:spcPts val="0"/>
              </a:spcAft>
              <a:buClr>
                <a:srgbClr val="000000"/>
              </a:buClr>
              <a:buSzPts val="1100"/>
              <a:buChar char="•"/>
            </a:pPr>
            <a:r>
              <a:rPr lang="en-US" sz="1100" b="1">
                <a:solidFill>
                  <a:srgbClr val="000000"/>
                </a:solidFill>
              </a:rPr>
              <a:t>Deployment: </a:t>
            </a:r>
            <a:r>
              <a:rPr lang="en-US" sz="1100">
                <a:solidFill>
                  <a:srgbClr val="000000"/>
                </a:solidFill>
              </a:rPr>
              <a:t>50 </a:t>
            </a:r>
            <a:r>
              <a:rPr lang="en-US" sz="1100"/>
              <a:t>Launch Facilities and five Launch Control Centers per squadron that were hardened and dispersed 3-5 miles from each other and interconnected via underground cables.</a:t>
            </a:r>
            <a:endParaRPr/>
          </a:p>
          <a:p>
            <a:pPr marL="285750" lvl="0" indent="-285750" algn="l" rtl="0">
              <a:lnSpc>
                <a:spcPct val="100000"/>
              </a:lnSpc>
              <a:spcBef>
                <a:spcPts val="600"/>
              </a:spcBef>
              <a:spcAft>
                <a:spcPts val="0"/>
              </a:spcAft>
              <a:buClr>
                <a:srgbClr val="000000"/>
              </a:buClr>
              <a:buSzPts val="1100"/>
              <a:buChar char="•"/>
            </a:pPr>
            <a:r>
              <a:rPr lang="en-US" sz="1100" b="1">
                <a:solidFill>
                  <a:srgbClr val="000000"/>
                </a:solidFill>
              </a:rPr>
              <a:t>Site Plan: </a:t>
            </a:r>
            <a:r>
              <a:rPr lang="en-US" sz="1100">
                <a:solidFill>
                  <a:srgbClr val="000000"/>
                </a:solidFill>
              </a:rPr>
              <a:t>One missile per Launch Facility. The Launch Control Center was supported by an above ground Launch Control Facility with critical support equipment either located above or below ground, depending on the Wing.</a:t>
            </a:r>
            <a:endParaRPr sz="1100" b="1"/>
          </a:p>
          <a:p>
            <a:pPr marL="285750" lvl="0" indent="-285750" algn="l" rtl="0">
              <a:lnSpc>
                <a:spcPct val="100000"/>
              </a:lnSpc>
              <a:spcBef>
                <a:spcPts val="600"/>
              </a:spcBef>
              <a:spcAft>
                <a:spcPts val="0"/>
              </a:spcAft>
              <a:buClr>
                <a:schemeClr val="dk1"/>
              </a:buClr>
              <a:buSzPts val="1100"/>
              <a:buChar char="•"/>
            </a:pPr>
            <a:r>
              <a:rPr lang="en-US" sz="1100" b="1"/>
              <a:t>Launch Mode: </a:t>
            </a:r>
            <a:r>
              <a:rPr lang="en-US" sz="1100"/>
              <a:t>Hot launch from within silo</a:t>
            </a:r>
            <a:endParaRPr/>
          </a:p>
          <a:p>
            <a:pPr marL="285750" lvl="0" indent="-285750" algn="l" rtl="0">
              <a:lnSpc>
                <a:spcPct val="100000"/>
              </a:lnSpc>
              <a:spcBef>
                <a:spcPts val="600"/>
              </a:spcBef>
              <a:spcAft>
                <a:spcPts val="0"/>
              </a:spcAft>
              <a:buClr>
                <a:schemeClr val="dk1"/>
              </a:buClr>
              <a:buSzPts val="1100"/>
              <a:buChar char="•"/>
            </a:pPr>
            <a:r>
              <a:rPr lang="en-US" sz="1100" b="1"/>
              <a:t>Command &amp; Control: </a:t>
            </a:r>
            <a:r>
              <a:rPr lang="en-US" sz="1100"/>
              <a:t>Primary: ground Missile Combat Crews, Backup: airborne Missile Combat Crews</a:t>
            </a:r>
            <a:endParaRPr sz="1100" b="1"/>
          </a:p>
          <a:p>
            <a:pPr marL="285750" lvl="0" indent="-285750" algn="l" rtl="0">
              <a:lnSpc>
                <a:spcPct val="100000"/>
              </a:lnSpc>
              <a:spcBef>
                <a:spcPts val="600"/>
              </a:spcBef>
              <a:spcAft>
                <a:spcPts val="0"/>
              </a:spcAft>
              <a:buClr>
                <a:schemeClr val="dk1"/>
              </a:buClr>
              <a:buSzPts val="1100"/>
              <a:buChar char="•"/>
            </a:pPr>
            <a:r>
              <a:rPr lang="en-US" sz="1100" b="1"/>
              <a:t>Crew Size: </a:t>
            </a:r>
            <a:r>
              <a:rPr lang="en-US" sz="1100"/>
              <a:t>Two; Missile Combat Crew Commander and Deputy Missile Combat Crew Commander</a:t>
            </a:r>
            <a:endParaRPr/>
          </a:p>
          <a:p>
            <a:pPr marL="285750" lvl="0" indent="-285750" algn="l" rtl="0">
              <a:lnSpc>
                <a:spcPct val="100000"/>
              </a:lnSpc>
              <a:spcBef>
                <a:spcPts val="600"/>
              </a:spcBef>
              <a:spcAft>
                <a:spcPts val="0"/>
              </a:spcAft>
              <a:buClr>
                <a:schemeClr val="dk1"/>
              </a:buClr>
              <a:buSzPts val="1100"/>
              <a:buChar char="•"/>
            </a:pPr>
            <a:r>
              <a:rPr lang="en-US" sz="1100" b="1"/>
              <a:t>Interesting Fact: </a:t>
            </a:r>
            <a:r>
              <a:rPr lang="en-US" sz="1100"/>
              <a:t>The Minuteman IB fixed the reduced range issue that affected the Minuteman IA by using lighter materials during construction of the missile. The 490</a:t>
            </a:r>
            <a:r>
              <a:rPr lang="en-US" sz="1100" baseline="30000"/>
              <a:t>th</a:t>
            </a:r>
            <a:r>
              <a:rPr lang="en-US" sz="1100"/>
              <a:t> SMS is unique in that it’s the only squadron to have deployed both Minuteman IA and Minuteman IB missiles...as well as Minuteman II and Minuteman III missiles later on; making it the only ICBM squadron to have deployed all four variants of the Minuteman missile.</a:t>
            </a:r>
            <a:endParaRPr/>
          </a:p>
          <a:p>
            <a:pPr marL="0" lvl="0" indent="0" algn="l" rtl="0">
              <a:lnSpc>
                <a:spcPct val="100000"/>
              </a:lnSpc>
              <a:spcBef>
                <a:spcPts val="600"/>
              </a:spcBef>
              <a:spcAft>
                <a:spcPts val="0"/>
              </a:spcAft>
              <a:buClr>
                <a:schemeClr val="dk1"/>
              </a:buClr>
              <a:buSzPts val="600"/>
              <a:buNone/>
            </a:pPr>
            <a:endParaRPr sz="100"/>
          </a:p>
          <a:p>
            <a:pPr marL="285750" lvl="0" indent="-285750" algn="l" rtl="0">
              <a:lnSpc>
                <a:spcPct val="100000"/>
              </a:lnSpc>
              <a:spcBef>
                <a:spcPts val="600"/>
              </a:spcBef>
              <a:spcAft>
                <a:spcPts val="0"/>
              </a:spcAft>
              <a:buClr>
                <a:srgbClr val="000000"/>
              </a:buClr>
              <a:buSzPts val="1000"/>
              <a:buChar char="•"/>
            </a:pPr>
            <a:r>
              <a:rPr lang="en-US" sz="1000">
                <a:solidFill>
                  <a:srgbClr val="000000"/>
                </a:solidFill>
              </a:rPr>
              <a:t>Malmstrom AFB, MT	</a:t>
            </a:r>
            <a:r>
              <a:rPr lang="en-US" sz="1000">
                <a:solidFill>
                  <a:srgbClr val="FF0000"/>
                </a:solidFill>
              </a:rPr>
              <a:t>	</a:t>
            </a:r>
            <a:r>
              <a:rPr lang="en-US" sz="1000"/>
              <a:t>1963*</a:t>
            </a:r>
            <a:r>
              <a:rPr lang="en-US" sz="1000">
                <a:solidFill>
                  <a:srgbClr val="000000"/>
                </a:solidFill>
              </a:rPr>
              <a:t>-1969	</a:t>
            </a:r>
            <a:r>
              <a:rPr lang="en-US" sz="1000"/>
              <a:t>	</a:t>
            </a:r>
            <a:r>
              <a:rPr lang="en-US" sz="1000">
                <a:solidFill>
                  <a:srgbClr val="000000"/>
                </a:solidFill>
              </a:rPr>
              <a:t>490 SMS</a:t>
            </a:r>
            <a:endParaRPr sz="1000"/>
          </a:p>
          <a:p>
            <a:pPr marL="285750" lvl="0" indent="-285750" algn="l" rtl="0">
              <a:lnSpc>
                <a:spcPct val="100000"/>
              </a:lnSpc>
              <a:spcBef>
                <a:spcPts val="600"/>
              </a:spcBef>
              <a:spcAft>
                <a:spcPts val="0"/>
              </a:spcAft>
              <a:buClr>
                <a:schemeClr val="dk1"/>
              </a:buClr>
              <a:buSzPts val="1000"/>
              <a:buChar char="•"/>
            </a:pPr>
            <a:r>
              <a:rPr lang="en-US" sz="1000"/>
              <a:t>Ellsworth AFB, SD		1963</a:t>
            </a:r>
            <a:r>
              <a:rPr lang="en-US" sz="1000">
                <a:solidFill>
                  <a:srgbClr val="000000"/>
                </a:solidFill>
              </a:rPr>
              <a:t>-1973</a:t>
            </a:r>
            <a:r>
              <a:rPr lang="en-US" sz="1000">
                <a:solidFill>
                  <a:srgbClr val="FF0000"/>
                </a:solidFill>
              </a:rPr>
              <a:t>		</a:t>
            </a:r>
            <a:r>
              <a:rPr lang="en-US" sz="1000">
                <a:solidFill>
                  <a:srgbClr val="000000"/>
                </a:solidFill>
              </a:rPr>
              <a:t>66 SMS, 67 SMS, 68 SMS</a:t>
            </a:r>
            <a:endParaRPr/>
          </a:p>
          <a:p>
            <a:pPr marL="285750" lvl="0" indent="-285750" algn="l" rtl="0">
              <a:lnSpc>
                <a:spcPct val="100000"/>
              </a:lnSpc>
              <a:spcBef>
                <a:spcPts val="600"/>
              </a:spcBef>
              <a:spcAft>
                <a:spcPts val="0"/>
              </a:spcAft>
              <a:buClr>
                <a:srgbClr val="000000"/>
              </a:buClr>
              <a:buSzPts val="1000"/>
              <a:buChar char="•"/>
            </a:pPr>
            <a:r>
              <a:rPr lang="en-US" sz="1000">
                <a:solidFill>
                  <a:srgbClr val="000000"/>
                </a:solidFill>
              </a:rPr>
              <a:t>Minot AFB, ND</a:t>
            </a:r>
            <a:r>
              <a:rPr lang="en-US" sz="1000">
                <a:solidFill>
                  <a:srgbClr val="FF0000"/>
                </a:solidFill>
              </a:rPr>
              <a:t>		</a:t>
            </a:r>
            <a:r>
              <a:rPr lang="en-US" sz="1000">
                <a:solidFill>
                  <a:srgbClr val="000000"/>
                </a:solidFill>
              </a:rPr>
              <a:t>1963-1971</a:t>
            </a:r>
            <a:r>
              <a:rPr lang="en-US" sz="1000">
                <a:solidFill>
                  <a:srgbClr val="FF0000"/>
                </a:solidFill>
              </a:rPr>
              <a:t>		</a:t>
            </a:r>
            <a:r>
              <a:rPr lang="en-US" sz="1000">
                <a:solidFill>
                  <a:srgbClr val="000000"/>
                </a:solidFill>
              </a:rPr>
              <a:t>740 SMS, 741 SMS, 742 SMS</a:t>
            </a:r>
            <a:endParaRPr sz="100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a:solidFill>
                  <a:srgbClr val="000000"/>
                </a:solidFill>
              </a:rPr>
              <a:t>Whiteman AFB, MO	</a:t>
            </a:r>
            <a:r>
              <a:rPr lang="en-US" sz="1000">
                <a:solidFill>
                  <a:srgbClr val="FF0000"/>
                </a:solidFill>
              </a:rPr>
              <a:t>	</a:t>
            </a:r>
            <a:r>
              <a:rPr lang="en-US" sz="1000">
                <a:solidFill>
                  <a:srgbClr val="000000"/>
                </a:solidFill>
              </a:rPr>
              <a:t>1964</a:t>
            </a:r>
            <a:r>
              <a:rPr lang="en-US" sz="1000"/>
              <a:t>-1967	</a:t>
            </a:r>
            <a:r>
              <a:rPr lang="en-US" sz="1000">
                <a:solidFill>
                  <a:srgbClr val="FF0000"/>
                </a:solidFill>
              </a:rPr>
              <a:t>	</a:t>
            </a:r>
            <a:r>
              <a:rPr lang="en-US" sz="1000">
                <a:solidFill>
                  <a:srgbClr val="000000"/>
                </a:solidFill>
              </a:rPr>
              <a:t>508 SMS, 509 SMS, 510 SMS</a:t>
            </a:r>
            <a:endParaRPr sz="100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a:solidFill>
                  <a:srgbClr val="000000"/>
                </a:solidFill>
              </a:rPr>
              <a:t>F. E. Warren AFB, WY</a:t>
            </a:r>
            <a:r>
              <a:rPr lang="en-US" sz="1000">
                <a:solidFill>
                  <a:srgbClr val="FF0000"/>
                </a:solidFill>
              </a:rPr>
              <a:t>		</a:t>
            </a:r>
            <a:r>
              <a:rPr lang="en-US" sz="1000">
                <a:solidFill>
                  <a:srgbClr val="000000"/>
                </a:solidFill>
              </a:rPr>
              <a:t>1964-1975</a:t>
            </a:r>
            <a:r>
              <a:rPr lang="en-US" sz="1000">
                <a:solidFill>
                  <a:srgbClr val="FF0000"/>
                </a:solidFill>
              </a:rPr>
              <a:t>		</a:t>
            </a:r>
            <a:r>
              <a:rPr lang="en-US" sz="1000">
                <a:solidFill>
                  <a:srgbClr val="000000"/>
                </a:solidFill>
              </a:rPr>
              <a:t>319 SMS, 320 SMS, 321 SMS, 400 SMS</a:t>
            </a:r>
            <a:endParaRPr/>
          </a:p>
          <a:p>
            <a:pPr marL="0" lvl="0" indent="0" algn="l" rtl="0">
              <a:lnSpc>
                <a:spcPct val="100000"/>
              </a:lnSpc>
              <a:spcBef>
                <a:spcPts val="600"/>
              </a:spcBef>
              <a:spcAft>
                <a:spcPts val="0"/>
              </a:spcAft>
              <a:buClr>
                <a:schemeClr val="dk1"/>
              </a:buClr>
              <a:buSzPts val="200"/>
              <a:buNone/>
            </a:pPr>
            <a:endParaRPr sz="100">
              <a:solidFill>
                <a:srgbClr val="000000"/>
              </a:solidFill>
            </a:endParaRPr>
          </a:p>
          <a:p>
            <a:pPr marL="0" lvl="0" indent="0" algn="l" rtl="0">
              <a:lnSpc>
                <a:spcPct val="100000"/>
              </a:lnSpc>
              <a:spcBef>
                <a:spcPts val="600"/>
              </a:spcBef>
              <a:spcAft>
                <a:spcPts val="0"/>
              </a:spcAft>
              <a:buClr>
                <a:schemeClr val="dk1"/>
              </a:buClr>
              <a:buSzPts val="1000"/>
              <a:buNone/>
            </a:pPr>
            <a:r>
              <a:rPr lang="en-US" sz="1000"/>
              <a:t>  *While Malmstrom AFB was in the process of bringing all 150 launch facilities on alert, the last 8 missiles to be installed in the 490</a:t>
            </a:r>
            <a:r>
              <a:rPr lang="en-US" sz="1000" baseline="30000"/>
              <a:t>th</a:t>
            </a:r>
            <a:r>
              <a:rPr lang="en-US" sz="1000"/>
              <a:t> SMS were Minuteman IB missiles. The 10 SMS and 12 SMS never converted to Minuteman IB missiles since they converted straight to Minuteman II missiles.</a:t>
            </a:r>
            <a:endParaRPr sz="1000"/>
          </a:p>
        </p:txBody>
      </p:sp>
      <p:sp>
        <p:nvSpPr>
          <p:cNvPr id="913" name="Google Shape;913;p6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914" name="Google Shape;914;p66"/>
          <p:cNvPicPr preferRelativeResize="0"/>
          <p:nvPr/>
        </p:nvPicPr>
        <p:blipFill rotWithShape="1">
          <a:blip r:embed="rId3">
            <a:alphaModFix/>
          </a:blip>
          <a:srcRect/>
          <a:stretch/>
        </p:blipFill>
        <p:spPr>
          <a:xfrm>
            <a:off x="8236118" y="1363131"/>
            <a:ext cx="634312" cy="5037319"/>
          </a:xfrm>
          <a:prstGeom prst="rect">
            <a:avLst/>
          </a:prstGeom>
          <a:noFill/>
          <a:ln>
            <a:noFill/>
          </a:ln>
        </p:spPr>
      </p:pic>
      <p:pic>
        <p:nvPicPr>
          <p:cNvPr id="915" name="Google Shape;915;p66" descr="Screen Shot 2022-07-30 at 4.15.12 PM.png"/>
          <p:cNvPicPr preferRelativeResize="0"/>
          <p:nvPr/>
        </p:nvPicPr>
        <p:blipFill rotWithShape="1">
          <a:blip r:embed="rId4">
            <a:alphaModFix/>
          </a:blip>
          <a:srcRect/>
          <a:stretch/>
        </p:blipFill>
        <p:spPr>
          <a:xfrm>
            <a:off x="8870430" y="6205538"/>
            <a:ext cx="205268" cy="13198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6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IB DEPLOYED LOCATIONS</a:t>
            </a:r>
            <a:endParaRPr/>
          </a:p>
        </p:txBody>
      </p:sp>
      <p:sp>
        <p:nvSpPr>
          <p:cNvPr id="921" name="Google Shape;921;p6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922" name="Google Shape;922;p67"/>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923" name="Google Shape;923;p67"/>
          <p:cNvSpPr/>
          <p:nvPr/>
        </p:nvSpPr>
        <p:spPr>
          <a:xfrm>
            <a:off x="2938992" y="2150961"/>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4" name="Google Shape;924;p67"/>
          <p:cNvSpPr/>
          <p:nvPr/>
        </p:nvSpPr>
        <p:spPr>
          <a:xfrm>
            <a:off x="3911600" y="2174143"/>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5" name="Google Shape;925;p67"/>
          <p:cNvSpPr/>
          <p:nvPr/>
        </p:nvSpPr>
        <p:spPr>
          <a:xfrm>
            <a:off x="4957234" y="3825039"/>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6" name="Google Shape;926;p67"/>
          <p:cNvSpPr txBox="1"/>
          <p:nvPr/>
        </p:nvSpPr>
        <p:spPr>
          <a:xfrm>
            <a:off x="2823633" y="2189061"/>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Malmstrom</a:t>
            </a:r>
            <a:endParaRPr/>
          </a:p>
          <a:p>
            <a:pPr marL="0" marR="0" lvl="0" indent="0" algn="ctr" rtl="0">
              <a:spcBef>
                <a:spcPts val="0"/>
              </a:spcBef>
              <a:spcAft>
                <a:spcPts val="0"/>
              </a:spcAft>
              <a:buNone/>
            </a:pPr>
            <a:r>
              <a:rPr lang="en-US" sz="1050" b="1">
                <a:solidFill>
                  <a:schemeClr val="dk1"/>
                </a:solidFill>
                <a:latin typeface="Calibri"/>
                <a:ea typeface="Calibri"/>
                <a:cs typeface="Calibri"/>
                <a:sym typeface="Calibri"/>
              </a:rPr>
              <a:t>Wing I</a:t>
            </a:r>
            <a:endParaRPr sz="1050" b="1">
              <a:solidFill>
                <a:schemeClr val="dk1"/>
              </a:solidFill>
              <a:latin typeface="Calibri"/>
              <a:ea typeface="Calibri"/>
              <a:cs typeface="Calibri"/>
              <a:sym typeface="Calibri"/>
            </a:endParaRPr>
          </a:p>
        </p:txBody>
      </p:sp>
      <p:sp>
        <p:nvSpPr>
          <p:cNvPr id="927" name="Google Shape;927;p67"/>
          <p:cNvSpPr txBox="1"/>
          <p:nvPr/>
        </p:nvSpPr>
        <p:spPr>
          <a:xfrm>
            <a:off x="3735916" y="2185608"/>
            <a:ext cx="62469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 Minot</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Wing III</a:t>
            </a:r>
            <a:endParaRPr sz="1050" b="1">
              <a:solidFill>
                <a:schemeClr val="dk1"/>
              </a:solidFill>
              <a:latin typeface="Calibri"/>
              <a:ea typeface="Calibri"/>
              <a:cs typeface="Calibri"/>
              <a:sym typeface="Calibri"/>
            </a:endParaRPr>
          </a:p>
        </p:txBody>
      </p:sp>
      <p:sp>
        <p:nvSpPr>
          <p:cNvPr id="928" name="Google Shape;928;p67"/>
          <p:cNvSpPr txBox="1"/>
          <p:nvPr/>
        </p:nvSpPr>
        <p:spPr>
          <a:xfrm>
            <a:off x="3876637" y="2746425"/>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  Ellsworth</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II</a:t>
            </a:r>
            <a:endParaRPr sz="1050" b="1">
              <a:solidFill>
                <a:schemeClr val="dk1"/>
              </a:solidFill>
              <a:latin typeface="Calibri"/>
              <a:ea typeface="Calibri"/>
              <a:cs typeface="Calibri"/>
              <a:sym typeface="Calibri"/>
            </a:endParaRPr>
          </a:p>
        </p:txBody>
      </p:sp>
      <p:sp>
        <p:nvSpPr>
          <p:cNvPr id="929" name="Google Shape;929;p67"/>
          <p:cNvSpPr txBox="1"/>
          <p:nvPr/>
        </p:nvSpPr>
        <p:spPr>
          <a:xfrm>
            <a:off x="2904067" y="3000802"/>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V</a:t>
            </a:r>
            <a:endParaRPr sz="1050" b="1">
              <a:solidFill>
                <a:schemeClr val="dk1"/>
              </a:solidFill>
              <a:latin typeface="Calibri"/>
              <a:ea typeface="Calibri"/>
              <a:cs typeface="Calibri"/>
              <a:sym typeface="Calibri"/>
            </a:endParaRPr>
          </a:p>
        </p:txBody>
      </p:sp>
      <p:sp>
        <p:nvSpPr>
          <p:cNvPr id="930" name="Google Shape;930;p67"/>
          <p:cNvSpPr txBox="1"/>
          <p:nvPr/>
        </p:nvSpPr>
        <p:spPr>
          <a:xfrm>
            <a:off x="4781277" y="3825039"/>
            <a:ext cx="78062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Whiteman</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IV</a:t>
            </a:r>
            <a:endParaRPr sz="1050" b="1">
              <a:solidFill>
                <a:schemeClr val="dk1"/>
              </a:solidFill>
              <a:latin typeface="Calibri"/>
              <a:ea typeface="Calibri"/>
              <a:cs typeface="Calibri"/>
              <a:sym typeface="Calibri"/>
            </a:endParaRPr>
          </a:p>
        </p:txBody>
      </p:sp>
      <p:sp>
        <p:nvSpPr>
          <p:cNvPr id="931" name="Google Shape;931;p67"/>
          <p:cNvSpPr/>
          <p:nvPr/>
        </p:nvSpPr>
        <p:spPr>
          <a:xfrm>
            <a:off x="3621616" y="33401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32" name="Google Shape;932;p67"/>
          <p:cNvSpPr/>
          <p:nvPr/>
        </p:nvSpPr>
        <p:spPr>
          <a:xfrm>
            <a:off x="3873500" y="28448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33" name="Google Shape;933;p67"/>
          <p:cNvSpPr/>
          <p:nvPr/>
        </p:nvSpPr>
        <p:spPr>
          <a:xfrm>
            <a:off x="7107075" y="4486450"/>
            <a:ext cx="1828500" cy="184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Minuteman ICBM Wings were designated in sequence as they were built.</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 Malmstrom AFB, MT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 Ellsworth AFB, SD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III: Minot AFB, ND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IV: Whiteman AFB, MO</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 F.E. Warren AFB, WY</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VI: Grand Forks AFB, ND </a:t>
            </a:r>
            <a:endParaRPr sz="10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II </a:t>
            </a:r>
            <a:r>
              <a:rPr lang="en-US">
                <a:solidFill>
                  <a:srgbClr val="000000"/>
                </a:solidFill>
              </a:rPr>
              <a:t>– 450 DEPLOYED</a:t>
            </a:r>
            <a:endParaRPr/>
          </a:p>
        </p:txBody>
      </p:sp>
      <p:sp>
        <p:nvSpPr>
          <p:cNvPr id="939" name="Google Shape;939;p68"/>
          <p:cNvSpPr txBox="1">
            <a:spLocks noGrp="1"/>
          </p:cNvSpPr>
          <p:nvPr>
            <p:ph type="body" idx="1"/>
          </p:nvPr>
        </p:nvSpPr>
        <p:spPr>
          <a:xfrm>
            <a:off x="662608" y="1417528"/>
            <a:ext cx="7569969" cy="498292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100"/>
              <a:buChar char="•"/>
            </a:pPr>
            <a:r>
              <a:rPr lang="en-US" sz="1100" b="1" dirty="0"/>
              <a:t>Missile Designation: </a:t>
            </a:r>
            <a:r>
              <a:rPr lang="en-US" sz="1100" dirty="0"/>
              <a:t>LGM-30F</a:t>
            </a:r>
            <a:endParaRPr sz="1100" dirty="0"/>
          </a:p>
          <a:p>
            <a:pPr marL="285750" lvl="0" indent="-285750" algn="l" rtl="0">
              <a:lnSpc>
                <a:spcPct val="100000"/>
              </a:lnSpc>
              <a:spcBef>
                <a:spcPts val="600"/>
              </a:spcBef>
              <a:spcAft>
                <a:spcPts val="0"/>
              </a:spcAft>
              <a:buClr>
                <a:schemeClr val="dk1"/>
              </a:buClr>
              <a:buSzPts val="1100"/>
              <a:buChar char="•"/>
            </a:pPr>
            <a:r>
              <a:rPr lang="en-US" sz="1100" b="1" dirty="0"/>
              <a:t>Fuel: </a:t>
            </a:r>
            <a:r>
              <a:rPr lang="en-US" sz="1100" dirty="0"/>
              <a:t>Solid</a:t>
            </a:r>
            <a:endParaRPr sz="1100" dirty="0"/>
          </a:p>
          <a:p>
            <a:pPr marL="285750" lvl="0" indent="-285750" algn="l" rtl="0">
              <a:lnSpc>
                <a:spcPct val="100000"/>
              </a:lnSpc>
              <a:spcBef>
                <a:spcPts val="600"/>
              </a:spcBef>
              <a:spcAft>
                <a:spcPts val="0"/>
              </a:spcAft>
              <a:buClr>
                <a:schemeClr val="dk1"/>
              </a:buClr>
              <a:buSzPts val="1100"/>
              <a:buChar char="•"/>
            </a:pPr>
            <a:r>
              <a:rPr lang="en-US" sz="1100" b="1" dirty="0"/>
              <a:t>Warhead: </a:t>
            </a:r>
            <a:r>
              <a:rPr lang="en-US" sz="1100" dirty="0"/>
              <a:t>One Mk-11 </a:t>
            </a:r>
            <a:endParaRPr dirty="0"/>
          </a:p>
          <a:p>
            <a:pPr marL="285750" lvl="0" indent="-285750" algn="l" rtl="0">
              <a:lnSpc>
                <a:spcPct val="100000"/>
              </a:lnSpc>
              <a:spcBef>
                <a:spcPts val="600"/>
              </a:spcBef>
              <a:spcAft>
                <a:spcPts val="0"/>
              </a:spcAft>
              <a:buClr>
                <a:schemeClr val="dk1"/>
              </a:buClr>
              <a:buSzPts val="1100"/>
              <a:buChar char="•"/>
            </a:pPr>
            <a:r>
              <a:rPr lang="en-US" sz="1100" b="1" dirty="0"/>
              <a:t>Guidance: </a:t>
            </a:r>
            <a:r>
              <a:rPr lang="en-US" sz="1100" dirty="0"/>
              <a:t>All-Inertial</a:t>
            </a:r>
            <a:endParaRPr sz="1100" b="1" dirty="0"/>
          </a:p>
          <a:p>
            <a:pPr marL="285750" lvl="0" indent="-285750" algn="l" rtl="0">
              <a:lnSpc>
                <a:spcPct val="100000"/>
              </a:lnSpc>
              <a:spcBef>
                <a:spcPts val="600"/>
              </a:spcBef>
              <a:spcAft>
                <a:spcPts val="0"/>
              </a:spcAft>
              <a:buClr>
                <a:srgbClr val="000000"/>
              </a:buClr>
              <a:buSzPts val="1100"/>
              <a:buChar char="•"/>
            </a:pPr>
            <a:r>
              <a:rPr lang="en-US" sz="1100" b="1" dirty="0">
                <a:solidFill>
                  <a:srgbClr val="000000"/>
                </a:solidFill>
              </a:rPr>
              <a:t>Deployment: </a:t>
            </a:r>
            <a:r>
              <a:rPr lang="en-US" sz="1100" dirty="0">
                <a:solidFill>
                  <a:srgbClr val="000000"/>
                </a:solidFill>
              </a:rPr>
              <a:t>50 </a:t>
            </a:r>
            <a:r>
              <a:rPr lang="en-US" sz="1100" dirty="0"/>
              <a:t>Launch Facilities and five Launch Control Centers per squadron that were hardened and dispersed 3-5 miles from each other and interconnected via underground cables. The Sylvania-built squadrons at Grand Forks and the 564 SMS at Malmstrom also had Medium Frequency radio interconnectivity between each site. </a:t>
            </a:r>
            <a:endParaRPr sz="1100" dirty="0"/>
          </a:p>
          <a:p>
            <a:pPr marL="285750" lvl="0" indent="-285750" algn="l" rtl="0">
              <a:lnSpc>
                <a:spcPct val="100000"/>
              </a:lnSpc>
              <a:spcBef>
                <a:spcPts val="600"/>
              </a:spcBef>
              <a:spcAft>
                <a:spcPts val="0"/>
              </a:spcAft>
              <a:buClr>
                <a:srgbClr val="000000"/>
              </a:buClr>
              <a:buSzPts val="1100"/>
              <a:buChar char="•"/>
            </a:pPr>
            <a:r>
              <a:rPr lang="en-US" sz="1100" b="1" dirty="0">
                <a:solidFill>
                  <a:srgbClr val="000000"/>
                </a:solidFill>
              </a:rPr>
              <a:t>Site Plan: </a:t>
            </a:r>
            <a:r>
              <a:rPr lang="en-US" sz="1100" dirty="0">
                <a:solidFill>
                  <a:srgbClr val="000000"/>
                </a:solidFill>
              </a:rPr>
              <a:t>One missile per Launch Facility. The Launch Control Center was supported by an above ground Launch Control Facility (later Missile Alert Facility) with critical support equipment either located above or below ground, depending on the Wing.</a:t>
            </a:r>
            <a:endParaRPr dirty="0"/>
          </a:p>
          <a:p>
            <a:pPr marL="285750" lvl="0" indent="-285750" algn="l" rtl="0">
              <a:lnSpc>
                <a:spcPct val="100000"/>
              </a:lnSpc>
              <a:spcBef>
                <a:spcPts val="600"/>
              </a:spcBef>
              <a:spcAft>
                <a:spcPts val="0"/>
              </a:spcAft>
              <a:buClr>
                <a:schemeClr val="dk1"/>
              </a:buClr>
              <a:buSzPts val="1100"/>
              <a:buChar char="•"/>
            </a:pPr>
            <a:r>
              <a:rPr lang="en-US" sz="1100" b="1" dirty="0"/>
              <a:t>Launch Mode: </a:t>
            </a:r>
            <a:r>
              <a:rPr lang="en-US" sz="1100" dirty="0"/>
              <a:t>Hot launch from within silo</a:t>
            </a:r>
            <a:endParaRPr dirty="0"/>
          </a:p>
          <a:p>
            <a:pPr marL="285750" lvl="0" indent="-285750" algn="l" rtl="0">
              <a:lnSpc>
                <a:spcPct val="100000"/>
              </a:lnSpc>
              <a:spcBef>
                <a:spcPts val="600"/>
              </a:spcBef>
              <a:spcAft>
                <a:spcPts val="0"/>
              </a:spcAft>
              <a:buClr>
                <a:schemeClr val="dk1"/>
              </a:buClr>
              <a:buSzPts val="1100"/>
              <a:buChar char="•"/>
            </a:pPr>
            <a:r>
              <a:rPr lang="en-US" sz="1100" b="1" dirty="0"/>
              <a:t>Command &amp; Control: </a:t>
            </a:r>
            <a:r>
              <a:rPr lang="en-US" sz="1100" dirty="0"/>
              <a:t>Primary: ground Missile Combat Crews, Backup: airborne Missile Combat Crews</a:t>
            </a:r>
            <a:endParaRPr sz="1100" b="1" dirty="0"/>
          </a:p>
          <a:p>
            <a:pPr marL="285750" lvl="0" indent="-285750" algn="l" rtl="0">
              <a:lnSpc>
                <a:spcPct val="100000"/>
              </a:lnSpc>
              <a:spcBef>
                <a:spcPts val="600"/>
              </a:spcBef>
              <a:spcAft>
                <a:spcPts val="0"/>
              </a:spcAft>
              <a:buClr>
                <a:schemeClr val="dk1"/>
              </a:buClr>
              <a:buSzPts val="1100"/>
              <a:buChar char="•"/>
            </a:pPr>
            <a:r>
              <a:rPr lang="en-US" sz="1100" b="1" dirty="0"/>
              <a:t>Crew Size: </a:t>
            </a:r>
            <a:r>
              <a:rPr lang="en-US" sz="1100" dirty="0"/>
              <a:t>Two; Missile Combat Crew Commander and Deputy Missile Combat Crew Commander</a:t>
            </a:r>
            <a:endParaRPr sz="1100" dirty="0"/>
          </a:p>
          <a:p>
            <a:pPr marL="285750" lvl="0" indent="-285750" algn="l" rtl="0">
              <a:lnSpc>
                <a:spcPct val="100000"/>
              </a:lnSpc>
              <a:spcBef>
                <a:spcPts val="600"/>
              </a:spcBef>
              <a:spcAft>
                <a:spcPts val="0"/>
              </a:spcAft>
              <a:buClr>
                <a:schemeClr val="dk1"/>
              </a:buClr>
              <a:buSzPts val="1100"/>
              <a:buChar char="•"/>
            </a:pPr>
            <a:r>
              <a:rPr lang="en-US" sz="1100" b="1" dirty="0"/>
              <a:t>Interesting Facts: </a:t>
            </a:r>
            <a:r>
              <a:rPr lang="en-US" sz="1100" dirty="0"/>
              <a:t>The Minuteman II was originally designed for the missile sites built by Sylvania, but later retrofitted into the Boeing Minuteman sites. The 510</a:t>
            </a:r>
            <a:r>
              <a:rPr lang="en-US" sz="1100" baseline="30000" dirty="0"/>
              <a:t>th</a:t>
            </a:r>
            <a:r>
              <a:rPr lang="en-US" sz="1100" dirty="0"/>
              <a:t> SMS had ten missiles with their nuclear warheads removed and retrofitted with the Emergency Rocket Communications System (ERCS) for post-attack communications with nuclear forces.</a:t>
            </a:r>
            <a:endParaRPr dirty="0"/>
          </a:p>
          <a:p>
            <a:pPr marL="285750" lvl="0" indent="-215900" algn="l" rtl="0">
              <a:lnSpc>
                <a:spcPct val="100000"/>
              </a:lnSpc>
              <a:spcBef>
                <a:spcPts val="600"/>
              </a:spcBef>
              <a:spcAft>
                <a:spcPts val="0"/>
              </a:spcAft>
              <a:buClr>
                <a:schemeClr val="dk1"/>
              </a:buClr>
              <a:buSzPts val="1100"/>
              <a:buNone/>
            </a:pPr>
            <a:endParaRPr sz="100" dirty="0"/>
          </a:p>
          <a:p>
            <a:pPr marL="285750" lvl="0" indent="-285750" algn="l" rtl="0">
              <a:lnSpc>
                <a:spcPct val="100000"/>
              </a:lnSpc>
              <a:spcBef>
                <a:spcPts val="600"/>
              </a:spcBef>
              <a:spcAft>
                <a:spcPts val="0"/>
              </a:spcAft>
              <a:buClr>
                <a:schemeClr val="dk1"/>
              </a:buClr>
              <a:buSzPts val="1100"/>
              <a:buChar char="•"/>
            </a:pPr>
            <a:r>
              <a:rPr lang="en-US" sz="1100" dirty="0"/>
              <a:t>Grand Forks AFB, ND		</a:t>
            </a:r>
            <a:r>
              <a:rPr lang="en-US" sz="1100" dirty="0">
                <a:solidFill>
                  <a:srgbClr val="000000"/>
                </a:solidFill>
              </a:rPr>
              <a:t>1966-1973</a:t>
            </a:r>
            <a:r>
              <a:rPr lang="en-US" sz="1100" dirty="0">
                <a:solidFill>
                  <a:srgbClr val="FF0000"/>
                </a:solidFill>
              </a:rPr>
              <a:t>		</a:t>
            </a:r>
            <a:r>
              <a:rPr lang="en-US" sz="1100" dirty="0">
                <a:solidFill>
                  <a:srgbClr val="000000"/>
                </a:solidFill>
              </a:rPr>
              <a:t>446 SMS, 447 SMS, 448 SMS</a:t>
            </a:r>
            <a:endParaRPr sz="1100" dirty="0">
              <a:solidFill>
                <a:srgbClr val="000000"/>
              </a:solidFill>
            </a:endParaRPr>
          </a:p>
          <a:p>
            <a:pPr marL="285750" lvl="0" indent="-285750" algn="l" rtl="0">
              <a:lnSpc>
                <a:spcPct val="100000"/>
              </a:lnSpc>
              <a:spcBef>
                <a:spcPts val="600"/>
              </a:spcBef>
              <a:spcAft>
                <a:spcPts val="0"/>
              </a:spcAft>
              <a:buClr>
                <a:srgbClr val="000000"/>
              </a:buClr>
              <a:buSzPts val="1100"/>
              <a:buChar char="•"/>
            </a:pPr>
            <a:r>
              <a:rPr lang="en-US" sz="1100" dirty="0">
                <a:solidFill>
                  <a:srgbClr val="000000"/>
                </a:solidFill>
              </a:rPr>
              <a:t>Malmstrom AFB, MT	</a:t>
            </a:r>
            <a:r>
              <a:rPr lang="en-US" sz="1100" dirty="0">
                <a:solidFill>
                  <a:srgbClr val="FF0000"/>
                </a:solidFill>
              </a:rPr>
              <a:t>	</a:t>
            </a:r>
            <a:r>
              <a:rPr lang="en-US" sz="1100" dirty="0">
                <a:solidFill>
                  <a:srgbClr val="000000"/>
                </a:solidFill>
              </a:rPr>
              <a:t>1967*-1991 	</a:t>
            </a:r>
            <a:r>
              <a:rPr lang="en-US" sz="1100" dirty="0">
                <a:solidFill>
                  <a:srgbClr val="FF0000"/>
                </a:solidFill>
              </a:rPr>
              <a:t>	</a:t>
            </a:r>
            <a:r>
              <a:rPr lang="en-US" sz="1100" dirty="0">
                <a:solidFill>
                  <a:srgbClr val="000000"/>
                </a:solidFill>
              </a:rPr>
              <a:t>10 SMS, 12 SMS, 490 SMS, 564 SMS</a:t>
            </a:r>
            <a:endParaRPr sz="1100" dirty="0">
              <a:solidFill>
                <a:srgbClr val="000000"/>
              </a:solidFill>
            </a:endParaRPr>
          </a:p>
          <a:p>
            <a:pPr marL="285750" lvl="0" indent="-285750" algn="l" rtl="0">
              <a:lnSpc>
                <a:spcPct val="100000"/>
              </a:lnSpc>
              <a:spcBef>
                <a:spcPts val="600"/>
              </a:spcBef>
              <a:spcAft>
                <a:spcPts val="0"/>
              </a:spcAft>
              <a:buClr>
                <a:srgbClr val="000000"/>
              </a:buClr>
              <a:buSzPts val="1100"/>
              <a:buChar char="•"/>
            </a:pPr>
            <a:r>
              <a:rPr lang="en-US" sz="1100" dirty="0">
                <a:solidFill>
                  <a:srgbClr val="000000"/>
                </a:solidFill>
              </a:rPr>
              <a:t>Whiteman AFB, MO	</a:t>
            </a:r>
            <a:r>
              <a:rPr lang="en-US" sz="1100" dirty="0">
                <a:solidFill>
                  <a:srgbClr val="FF0000"/>
                </a:solidFill>
              </a:rPr>
              <a:t>	</a:t>
            </a:r>
            <a:r>
              <a:rPr lang="en-US" sz="1100" dirty="0">
                <a:solidFill>
                  <a:srgbClr val="000000"/>
                </a:solidFill>
              </a:rPr>
              <a:t>1966-1991</a:t>
            </a:r>
            <a:r>
              <a:rPr lang="en-US" sz="1100" dirty="0">
                <a:solidFill>
                  <a:srgbClr val="FF0000"/>
                </a:solidFill>
              </a:rPr>
              <a:t>		</a:t>
            </a:r>
            <a:r>
              <a:rPr lang="en-US" sz="1100" dirty="0">
                <a:solidFill>
                  <a:srgbClr val="000000"/>
                </a:solidFill>
              </a:rPr>
              <a:t>508 SMS, 509 SMS, 510 SMS</a:t>
            </a:r>
            <a:endParaRPr sz="1100" dirty="0">
              <a:solidFill>
                <a:srgbClr val="000000"/>
              </a:solidFill>
            </a:endParaRPr>
          </a:p>
          <a:p>
            <a:pPr marL="285750" lvl="0" indent="-285750" algn="l" rtl="0">
              <a:lnSpc>
                <a:spcPct val="100000"/>
              </a:lnSpc>
              <a:spcBef>
                <a:spcPts val="600"/>
              </a:spcBef>
              <a:spcAft>
                <a:spcPts val="0"/>
              </a:spcAft>
              <a:buClr>
                <a:srgbClr val="000000"/>
              </a:buClr>
              <a:buSzPts val="1100"/>
              <a:buChar char="•"/>
            </a:pPr>
            <a:r>
              <a:rPr lang="en-US" sz="1100" dirty="0">
                <a:solidFill>
                  <a:srgbClr val="000000"/>
                </a:solidFill>
              </a:rPr>
              <a:t>Ellsworth AFB, SD</a:t>
            </a:r>
            <a:r>
              <a:rPr lang="en-US" sz="1100" dirty="0">
                <a:solidFill>
                  <a:srgbClr val="FF0000"/>
                </a:solidFill>
              </a:rPr>
              <a:t>		</a:t>
            </a:r>
            <a:r>
              <a:rPr lang="en-US" sz="1100" dirty="0">
                <a:solidFill>
                  <a:srgbClr val="000000"/>
                </a:solidFill>
              </a:rPr>
              <a:t>1971-1991</a:t>
            </a:r>
            <a:r>
              <a:rPr lang="en-US" sz="1100" dirty="0">
                <a:solidFill>
                  <a:srgbClr val="FF0000"/>
                </a:solidFill>
              </a:rPr>
              <a:t>	</a:t>
            </a:r>
            <a:r>
              <a:rPr lang="en-US" sz="1100" dirty="0"/>
              <a:t>	66 SMS, 67 SMS, 68 SMS</a:t>
            </a:r>
            <a:endParaRPr dirty="0"/>
          </a:p>
          <a:p>
            <a:pPr marL="285750" lvl="0" indent="-254000" algn="l" rtl="0">
              <a:lnSpc>
                <a:spcPct val="100000"/>
              </a:lnSpc>
              <a:spcBef>
                <a:spcPts val="600"/>
              </a:spcBef>
              <a:spcAft>
                <a:spcPts val="0"/>
              </a:spcAft>
              <a:buClr>
                <a:schemeClr val="dk1"/>
              </a:buClr>
              <a:buSzPts val="500"/>
              <a:buNone/>
            </a:pPr>
            <a:endParaRPr sz="100" dirty="0"/>
          </a:p>
          <a:p>
            <a:pPr marL="0" lvl="0" indent="0" algn="l" rtl="0">
              <a:lnSpc>
                <a:spcPct val="100000"/>
              </a:lnSpc>
              <a:spcBef>
                <a:spcPts val="600"/>
              </a:spcBef>
              <a:spcAft>
                <a:spcPts val="0"/>
              </a:spcAft>
              <a:buClr>
                <a:schemeClr val="dk1"/>
              </a:buClr>
              <a:buSzPts val="1000"/>
              <a:buNone/>
            </a:pPr>
            <a:r>
              <a:rPr lang="en-US" sz="1000" dirty="0"/>
              <a:t>* The Minuteman II was first put on alert in the 564 SMS in 1967, while the other Malmstrom squadrons began converting from Minuteman I to Minuteman II that same year.</a:t>
            </a:r>
            <a:endParaRPr sz="1000" dirty="0"/>
          </a:p>
        </p:txBody>
      </p:sp>
      <p:sp>
        <p:nvSpPr>
          <p:cNvPr id="940" name="Google Shape;940;p6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941" name="Google Shape;941;p68"/>
          <p:cNvPicPr preferRelativeResize="0"/>
          <p:nvPr/>
        </p:nvPicPr>
        <p:blipFill rotWithShape="1">
          <a:blip r:embed="rId3">
            <a:alphaModFix/>
          </a:blip>
          <a:srcRect/>
          <a:stretch/>
        </p:blipFill>
        <p:spPr>
          <a:xfrm>
            <a:off x="8205634" y="1372167"/>
            <a:ext cx="619429" cy="4941501"/>
          </a:xfrm>
          <a:prstGeom prst="rect">
            <a:avLst/>
          </a:prstGeom>
          <a:noFill/>
          <a:ln>
            <a:noFill/>
          </a:ln>
        </p:spPr>
      </p:pic>
      <p:pic>
        <p:nvPicPr>
          <p:cNvPr id="942" name="Google Shape;942;p68" descr="Screen Shot 2022-07-30 at 4.15.12 PM.png"/>
          <p:cNvPicPr preferRelativeResize="0"/>
          <p:nvPr/>
        </p:nvPicPr>
        <p:blipFill rotWithShape="1">
          <a:blip r:embed="rId4">
            <a:alphaModFix/>
          </a:blip>
          <a:srcRect/>
          <a:stretch/>
        </p:blipFill>
        <p:spPr>
          <a:xfrm>
            <a:off x="8825063" y="6087331"/>
            <a:ext cx="205268" cy="13198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69"/>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948" name="Google Shape;948;p6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II DEPLOYED LOCATIONS</a:t>
            </a:r>
            <a:endParaRPr/>
          </a:p>
        </p:txBody>
      </p:sp>
      <p:sp>
        <p:nvSpPr>
          <p:cNvPr id="949" name="Google Shape;949;p6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950" name="Google Shape;950;p69"/>
          <p:cNvSpPr/>
          <p:nvPr/>
        </p:nvSpPr>
        <p:spPr>
          <a:xfrm>
            <a:off x="2938992" y="2150961"/>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51" name="Google Shape;951;p69"/>
          <p:cNvSpPr/>
          <p:nvPr/>
        </p:nvSpPr>
        <p:spPr>
          <a:xfrm>
            <a:off x="4957234" y="3825039"/>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52" name="Google Shape;952;p69"/>
          <p:cNvSpPr txBox="1"/>
          <p:nvPr/>
        </p:nvSpPr>
        <p:spPr>
          <a:xfrm>
            <a:off x="2829820" y="2169344"/>
            <a:ext cx="104368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Malmstrom</a:t>
            </a:r>
            <a:endParaRPr/>
          </a:p>
          <a:p>
            <a:pPr marL="0" marR="0" lvl="0" indent="0" algn="ctr" rtl="0">
              <a:spcBef>
                <a:spcPts val="0"/>
              </a:spcBef>
              <a:spcAft>
                <a:spcPts val="0"/>
              </a:spcAft>
              <a:buNone/>
            </a:pPr>
            <a:r>
              <a:rPr lang="en-US" sz="1000" b="1">
                <a:solidFill>
                  <a:schemeClr val="dk1"/>
                </a:solidFill>
                <a:latin typeface="Calibri"/>
                <a:ea typeface="Calibri"/>
                <a:cs typeface="Calibri"/>
                <a:sym typeface="Calibri"/>
              </a:rPr>
              <a:t>Wing I</a:t>
            </a:r>
            <a:endParaRPr/>
          </a:p>
          <a:p>
            <a:pPr marL="0" marR="0" lvl="0" indent="0" algn="ctr" rtl="0">
              <a:spcBef>
                <a:spcPts val="0"/>
              </a:spcBef>
              <a:spcAft>
                <a:spcPts val="0"/>
              </a:spcAft>
              <a:buNone/>
            </a:pPr>
            <a:r>
              <a:rPr lang="en-US" sz="1000" b="1">
                <a:solidFill>
                  <a:schemeClr val="dk1"/>
                </a:solidFill>
                <a:latin typeface="Calibri"/>
                <a:ea typeface="Calibri"/>
                <a:cs typeface="Calibri"/>
                <a:sym typeface="Calibri"/>
              </a:rPr>
              <a:t>Squadron XX</a:t>
            </a:r>
            <a:endParaRPr sz="1000" b="1">
              <a:solidFill>
                <a:schemeClr val="dk1"/>
              </a:solidFill>
              <a:latin typeface="Calibri"/>
              <a:ea typeface="Calibri"/>
              <a:cs typeface="Calibri"/>
              <a:sym typeface="Calibri"/>
            </a:endParaRPr>
          </a:p>
        </p:txBody>
      </p:sp>
      <p:sp>
        <p:nvSpPr>
          <p:cNvPr id="953" name="Google Shape;953;p69"/>
          <p:cNvSpPr txBox="1"/>
          <p:nvPr/>
        </p:nvSpPr>
        <p:spPr>
          <a:xfrm>
            <a:off x="3876637" y="2746425"/>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  Ellsworth</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II</a:t>
            </a:r>
            <a:endParaRPr sz="1050" b="1">
              <a:solidFill>
                <a:schemeClr val="dk1"/>
              </a:solidFill>
              <a:latin typeface="Calibri"/>
              <a:ea typeface="Calibri"/>
              <a:cs typeface="Calibri"/>
              <a:sym typeface="Calibri"/>
            </a:endParaRPr>
          </a:p>
        </p:txBody>
      </p:sp>
      <p:sp>
        <p:nvSpPr>
          <p:cNvPr id="954" name="Google Shape;954;p69"/>
          <p:cNvSpPr txBox="1"/>
          <p:nvPr/>
        </p:nvSpPr>
        <p:spPr>
          <a:xfrm>
            <a:off x="4781277" y="3825039"/>
            <a:ext cx="78062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Whiteman</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IV</a:t>
            </a:r>
            <a:endParaRPr sz="1050" b="1">
              <a:solidFill>
                <a:schemeClr val="dk1"/>
              </a:solidFill>
              <a:latin typeface="Calibri"/>
              <a:ea typeface="Calibri"/>
              <a:cs typeface="Calibri"/>
              <a:sym typeface="Calibri"/>
            </a:endParaRPr>
          </a:p>
        </p:txBody>
      </p:sp>
      <p:sp>
        <p:nvSpPr>
          <p:cNvPr id="955" name="Google Shape;955;p69"/>
          <p:cNvSpPr/>
          <p:nvPr/>
        </p:nvSpPr>
        <p:spPr>
          <a:xfrm>
            <a:off x="3873500" y="28448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56" name="Google Shape;956;p69"/>
          <p:cNvSpPr/>
          <p:nvPr/>
        </p:nvSpPr>
        <p:spPr>
          <a:xfrm>
            <a:off x="4437554" y="2281766"/>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57" name="Google Shape;957;p69"/>
          <p:cNvSpPr txBox="1"/>
          <p:nvPr/>
        </p:nvSpPr>
        <p:spPr>
          <a:xfrm>
            <a:off x="3750304" y="2074017"/>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Grand Forks</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VI</a:t>
            </a:r>
            <a:endParaRPr sz="1050" b="1">
              <a:solidFill>
                <a:schemeClr val="dk1"/>
              </a:solidFill>
              <a:latin typeface="Calibri"/>
              <a:ea typeface="Calibri"/>
              <a:cs typeface="Calibri"/>
              <a:sym typeface="Calibri"/>
            </a:endParaRPr>
          </a:p>
        </p:txBody>
      </p:sp>
      <p:sp>
        <p:nvSpPr>
          <p:cNvPr id="958" name="Google Shape;958;p69"/>
          <p:cNvSpPr/>
          <p:nvPr/>
        </p:nvSpPr>
        <p:spPr>
          <a:xfrm>
            <a:off x="7107075" y="4486450"/>
            <a:ext cx="1828500" cy="18312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Minuteman ICBM Wings were designated in sequence as they were built.</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 Malmstrom AFB, MT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 Ellsworth AFB, SD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III: Minot AFB, ND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IV: Whiteman AFB, MO</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 F.E. Warren AFB, WY</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VI: Grand Forks AFB, ND </a:t>
            </a:r>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DEPLOYED LOCATIONS</a:t>
            </a:r>
            <a:endParaRPr/>
          </a:p>
        </p:txBody>
      </p:sp>
      <p:sp>
        <p:nvSpPr>
          <p:cNvPr id="342" name="Google Shape;342;p7"/>
          <p:cNvSpPr txBox="1">
            <a:spLocks noGrp="1"/>
          </p:cNvSpPr>
          <p:nvPr>
            <p:ph type="ftr" idx="11"/>
          </p:nvPr>
        </p:nvSpPr>
        <p:spPr>
          <a:xfrm>
            <a:off x="662606" y="6400450"/>
            <a:ext cx="7397496" cy="323865"/>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43" name="Google Shape;343;p7"/>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344" name="Google Shape;344;p7"/>
          <p:cNvSpPr/>
          <p:nvPr/>
        </p:nvSpPr>
        <p:spPr>
          <a:xfrm>
            <a:off x="4563689" y="334010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5" name="Google Shape;345;p7"/>
          <p:cNvSpPr txBox="1"/>
          <p:nvPr/>
        </p:nvSpPr>
        <p:spPr>
          <a:xfrm>
            <a:off x="1354666" y="3775183"/>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Vandenberg</a:t>
            </a:r>
            <a:endParaRPr/>
          </a:p>
        </p:txBody>
      </p:sp>
      <p:sp>
        <p:nvSpPr>
          <p:cNvPr id="346" name="Google Shape;346;p7"/>
          <p:cNvSpPr txBox="1"/>
          <p:nvPr/>
        </p:nvSpPr>
        <p:spPr>
          <a:xfrm>
            <a:off x="2844389" y="3078490"/>
            <a:ext cx="9694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endParaRPr/>
          </a:p>
        </p:txBody>
      </p:sp>
      <p:sp>
        <p:nvSpPr>
          <p:cNvPr id="347" name="Google Shape;347;p7"/>
          <p:cNvSpPr txBox="1"/>
          <p:nvPr/>
        </p:nvSpPr>
        <p:spPr>
          <a:xfrm>
            <a:off x="4587875" y="3215015"/>
            <a:ext cx="55985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Offutt</a:t>
            </a:r>
            <a:endParaRPr/>
          </a:p>
        </p:txBody>
      </p:sp>
      <p:sp>
        <p:nvSpPr>
          <p:cNvPr id="348" name="Google Shape;348;p7"/>
          <p:cNvSpPr/>
          <p:nvPr/>
        </p:nvSpPr>
        <p:spPr>
          <a:xfrm>
            <a:off x="3545416" y="3323675"/>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9" name="Google Shape;349;p7"/>
          <p:cNvSpPr/>
          <p:nvPr/>
        </p:nvSpPr>
        <p:spPr>
          <a:xfrm>
            <a:off x="1391709" y="4024430"/>
            <a:ext cx="76200" cy="76200"/>
          </a:xfrm>
          <a:prstGeom prst="flowChartConnector">
            <a:avLst/>
          </a:prstGeom>
          <a:solidFill>
            <a:srgbClr val="FF0000"/>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7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III – </a:t>
            </a:r>
            <a:r>
              <a:rPr lang="en-US">
                <a:solidFill>
                  <a:srgbClr val="000000"/>
                </a:solidFill>
              </a:rPr>
              <a:t>550 </a:t>
            </a:r>
            <a:r>
              <a:rPr lang="en-US"/>
              <a:t>DEPLOYED</a:t>
            </a:r>
            <a:endParaRPr/>
          </a:p>
        </p:txBody>
      </p:sp>
      <p:sp>
        <p:nvSpPr>
          <p:cNvPr id="964" name="Google Shape;964;p70"/>
          <p:cNvSpPr txBox="1">
            <a:spLocks noGrp="1"/>
          </p:cNvSpPr>
          <p:nvPr>
            <p:ph type="body" idx="1"/>
          </p:nvPr>
        </p:nvSpPr>
        <p:spPr>
          <a:xfrm>
            <a:off x="352739" y="1345181"/>
            <a:ext cx="7397496" cy="4932997"/>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100"/>
              <a:buChar char="•"/>
            </a:pPr>
            <a:r>
              <a:rPr lang="en-US" sz="1100" b="1" dirty="0"/>
              <a:t>Missile Designation: </a:t>
            </a:r>
            <a:r>
              <a:rPr lang="en-US" sz="1100" dirty="0"/>
              <a:t>LGM-30G</a:t>
            </a:r>
            <a:endParaRPr sz="1100" dirty="0"/>
          </a:p>
          <a:p>
            <a:pPr marL="285750" lvl="0" indent="-285750" algn="l" rtl="0">
              <a:lnSpc>
                <a:spcPct val="100000"/>
              </a:lnSpc>
              <a:spcBef>
                <a:spcPts val="600"/>
              </a:spcBef>
              <a:spcAft>
                <a:spcPts val="0"/>
              </a:spcAft>
              <a:buClr>
                <a:schemeClr val="dk1"/>
              </a:buClr>
              <a:buSzPts val="1100"/>
              <a:buChar char="•"/>
            </a:pPr>
            <a:r>
              <a:rPr lang="en-US" sz="1100" b="1" dirty="0"/>
              <a:t>Fuel: </a:t>
            </a:r>
            <a:r>
              <a:rPr lang="en-US" sz="1100" dirty="0"/>
              <a:t>Solid propellant in rocket boosters/storable liquid propellant in post-boost control system</a:t>
            </a:r>
            <a:endParaRPr sz="1100" dirty="0"/>
          </a:p>
          <a:p>
            <a:pPr marL="285750" lvl="0" indent="-285750" algn="l" rtl="0">
              <a:lnSpc>
                <a:spcPct val="100000"/>
              </a:lnSpc>
              <a:spcBef>
                <a:spcPts val="600"/>
              </a:spcBef>
              <a:spcAft>
                <a:spcPts val="0"/>
              </a:spcAft>
              <a:buClr>
                <a:schemeClr val="dk1"/>
              </a:buClr>
              <a:buSzPts val="1100"/>
              <a:buChar char="•"/>
            </a:pPr>
            <a:r>
              <a:rPr lang="en-US" sz="1100" b="1" dirty="0"/>
              <a:t>Warhead:</a:t>
            </a:r>
            <a:r>
              <a:rPr lang="en-US" sz="1100" dirty="0"/>
              <a:t> One, two, or three Mk-12 (retired), Mk-12A, or Mk-21 </a:t>
            </a:r>
            <a:endParaRPr dirty="0"/>
          </a:p>
          <a:p>
            <a:pPr marL="285750" lvl="0" indent="-285750" algn="l" rtl="0">
              <a:lnSpc>
                <a:spcPct val="100000"/>
              </a:lnSpc>
              <a:spcBef>
                <a:spcPts val="600"/>
              </a:spcBef>
              <a:spcAft>
                <a:spcPts val="0"/>
              </a:spcAft>
              <a:buClr>
                <a:schemeClr val="dk1"/>
              </a:buClr>
              <a:buSzPts val="1100"/>
              <a:buChar char="•"/>
            </a:pPr>
            <a:r>
              <a:rPr lang="en-US" sz="1100" b="1" dirty="0"/>
              <a:t>Guidance: </a:t>
            </a:r>
            <a:r>
              <a:rPr lang="en-US" sz="1100" dirty="0"/>
              <a:t>All-Inertial</a:t>
            </a:r>
            <a:endParaRPr sz="1100" dirty="0"/>
          </a:p>
          <a:p>
            <a:pPr marL="285750" lvl="0" indent="-285750" algn="l" rtl="0">
              <a:lnSpc>
                <a:spcPct val="100000"/>
              </a:lnSpc>
              <a:spcBef>
                <a:spcPts val="600"/>
              </a:spcBef>
              <a:spcAft>
                <a:spcPts val="0"/>
              </a:spcAft>
              <a:buClr>
                <a:srgbClr val="000000"/>
              </a:buClr>
              <a:buSzPts val="1100"/>
              <a:buChar char="•"/>
            </a:pPr>
            <a:r>
              <a:rPr lang="en-US" sz="1100" b="1" dirty="0">
                <a:solidFill>
                  <a:srgbClr val="000000"/>
                </a:solidFill>
              </a:rPr>
              <a:t>Deployment: </a:t>
            </a:r>
            <a:r>
              <a:rPr lang="en-US" sz="1100" dirty="0">
                <a:solidFill>
                  <a:srgbClr val="000000"/>
                </a:solidFill>
              </a:rPr>
              <a:t>50 </a:t>
            </a:r>
            <a:r>
              <a:rPr lang="en-US" sz="1100" dirty="0"/>
              <a:t>Launch Facilities and five Launch Control Centers per squadron that were hardened and dispersed 3-5 miles from each other and interconnected via underground cables. The Sylvania-built squadrons at Grand Forks and the 564 SMS at Malmstrom also had Medium Frequency radio interconnectivity between each site. </a:t>
            </a:r>
            <a:endParaRPr dirty="0"/>
          </a:p>
          <a:p>
            <a:pPr marL="285750" lvl="0" indent="-285750" algn="l" rtl="0">
              <a:lnSpc>
                <a:spcPct val="100000"/>
              </a:lnSpc>
              <a:spcBef>
                <a:spcPts val="600"/>
              </a:spcBef>
              <a:spcAft>
                <a:spcPts val="0"/>
              </a:spcAft>
              <a:buClr>
                <a:srgbClr val="000000"/>
              </a:buClr>
              <a:buSzPts val="1100"/>
              <a:buChar char="•"/>
            </a:pPr>
            <a:r>
              <a:rPr lang="en-US" sz="1100" b="1" dirty="0">
                <a:solidFill>
                  <a:srgbClr val="000000"/>
                </a:solidFill>
              </a:rPr>
              <a:t>Site Plan: </a:t>
            </a:r>
            <a:r>
              <a:rPr lang="en-US" sz="1100" dirty="0">
                <a:solidFill>
                  <a:srgbClr val="000000"/>
                </a:solidFill>
              </a:rPr>
              <a:t>One missile per Launch Facility. The Launch Control Center was supported by an above ground Launch Control Facility (known as a Missile Alert Facility today) with critical support equipment either located above or below ground, depending on the Wing.</a:t>
            </a:r>
            <a:endParaRPr dirty="0"/>
          </a:p>
          <a:p>
            <a:pPr marL="285750" lvl="0" indent="-285750" algn="l" rtl="0">
              <a:lnSpc>
                <a:spcPct val="100000"/>
              </a:lnSpc>
              <a:spcBef>
                <a:spcPts val="600"/>
              </a:spcBef>
              <a:spcAft>
                <a:spcPts val="0"/>
              </a:spcAft>
              <a:buClr>
                <a:schemeClr val="dk1"/>
              </a:buClr>
              <a:buSzPts val="1100"/>
              <a:buChar char="•"/>
            </a:pPr>
            <a:r>
              <a:rPr lang="en-US" sz="1100" b="1" dirty="0"/>
              <a:t>Launch Mode: </a:t>
            </a:r>
            <a:r>
              <a:rPr lang="en-US" sz="1100" dirty="0"/>
              <a:t>Hot launch from within silo</a:t>
            </a:r>
            <a:endParaRPr dirty="0"/>
          </a:p>
          <a:p>
            <a:pPr marL="285750" lvl="0" indent="-285750" algn="l" rtl="0">
              <a:lnSpc>
                <a:spcPct val="100000"/>
              </a:lnSpc>
              <a:spcBef>
                <a:spcPts val="600"/>
              </a:spcBef>
              <a:spcAft>
                <a:spcPts val="0"/>
              </a:spcAft>
              <a:buClr>
                <a:schemeClr val="dk1"/>
              </a:buClr>
              <a:buSzPts val="1100"/>
              <a:buChar char="•"/>
            </a:pPr>
            <a:r>
              <a:rPr lang="en-US" sz="1100" b="1" dirty="0"/>
              <a:t>Command &amp; Control: </a:t>
            </a:r>
            <a:r>
              <a:rPr lang="en-US" sz="1100" dirty="0"/>
              <a:t>Primary: ground Missile Combat Crews, Backup: airborne Missile Combat Crews</a:t>
            </a:r>
            <a:endParaRPr sz="1100" b="1" dirty="0"/>
          </a:p>
          <a:p>
            <a:pPr marL="285750" lvl="0" indent="-285750" algn="l" rtl="0">
              <a:lnSpc>
                <a:spcPct val="100000"/>
              </a:lnSpc>
              <a:spcBef>
                <a:spcPts val="600"/>
              </a:spcBef>
              <a:spcAft>
                <a:spcPts val="0"/>
              </a:spcAft>
              <a:buClr>
                <a:schemeClr val="dk1"/>
              </a:buClr>
              <a:buSzPts val="1100"/>
              <a:buChar char="•"/>
            </a:pPr>
            <a:r>
              <a:rPr lang="en-US" sz="1100" b="1" dirty="0"/>
              <a:t>Crew Size: </a:t>
            </a:r>
            <a:r>
              <a:rPr lang="en-US" sz="1100" dirty="0"/>
              <a:t>Two; Missile Combat Crew Commander and Deputy Missile Combat Crew Commander</a:t>
            </a:r>
            <a:endParaRPr sz="1100" dirty="0"/>
          </a:p>
          <a:p>
            <a:pPr marL="0" lvl="0" indent="0" algn="l" rtl="0">
              <a:lnSpc>
                <a:spcPct val="100000"/>
              </a:lnSpc>
              <a:spcBef>
                <a:spcPts val="600"/>
              </a:spcBef>
              <a:spcAft>
                <a:spcPts val="0"/>
              </a:spcAft>
              <a:buClr>
                <a:schemeClr val="dk1"/>
              </a:buClr>
              <a:buSzPts val="1200"/>
              <a:buNone/>
            </a:pPr>
            <a:endParaRPr sz="200" dirty="0"/>
          </a:p>
          <a:p>
            <a:pPr marL="285750" lvl="0" indent="-285750" algn="l" rtl="0">
              <a:lnSpc>
                <a:spcPct val="100000"/>
              </a:lnSpc>
              <a:spcBef>
                <a:spcPts val="600"/>
              </a:spcBef>
              <a:spcAft>
                <a:spcPts val="0"/>
              </a:spcAft>
              <a:buClr>
                <a:schemeClr val="dk1"/>
              </a:buClr>
              <a:buSzPts val="1000"/>
              <a:buChar char="•"/>
            </a:pPr>
            <a:r>
              <a:rPr lang="en-US" sz="1000" dirty="0"/>
              <a:t>Minot AFB, ND		1970-present	</a:t>
            </a:r>
            <a:r>
              <a:rPr lang="en-US" sz="1000" dirty="0">
                <a:solidFill>
                  <a:srgbClr val="FF0000"/>
                </a:solidFill>
              </a:rPr>
              <a:t>	</a:t>
            </a:r>
            <a:r>
              <a:rPr lang="en-US" sz="1000" dirty="0">
                <a:solidFill>
                  <a:srgbClr val="000000"/>
                </a:solidFill>
              </a:rPr>
              <a:t>740 SMS/MS, 741 SMS/MS, 742 SMS/MS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Grand Forks AFB, ND</a:t>
            </a:r>
            <a:r>
              <a:rPr lang="en-US" sz="1000" dirty="0">
                <a:solidFill>
                  <a:srgbClr val="FF0000"/>
                </a:solidFill>
              </a:rPr>
              <a:t>		</a:t>
            </a:r>
            <a:r>
              <a:rPr lang="en-US" sz="1000" dirty="0">
                <a:solidFill>
                  <a:srgbClr val="000000"/>
                </a:solidFill>
              </a:rPr>
              <a:t>1971</a:t>
            </a:r>
            <a:r>
              <a:rPr lang="en-US" sz="1000" dirty="0"/>
              <a:t>-1998</a:t>
            </a:r>
            <a:r>
              <a:rPr lang="en-US" sz="1000" dirty="0">
                <a:solidFill>
                  <a:srgbClr val="FF0000"/>
                </a:solidFill>
              </a:rPr>
              <a:t>		</a:t>
            </a:r>
            <a:r>
              <a:rPr lang="en-US" sz="1000" dirty="0">
                <a:solidFill>
                  <a:srgbClr val="000000"/>
                </a:solidFill>
              </a:rPr>
              <a:t>446 SMS/MS, 447 SMS/MS, 448 SMS/MS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F. E. Warren AFB, WY</a:t>
            </a:r>
            <a:r>
              <a:rPr lang="en-US" sz="1000" dirty="0">
                <a:solidFill>
                  <a:srgbClr val="FF0000"/>
                </a:solidFill>
              </a:rPr>
              <a:t>		</a:t>
            </a:r>
            <a:r>
              <a:rPr lang="en-US" sz="1000" dirty="0"/>
              <a:t>1972-</a:t>
            </a:r>
            <a:r>
              <a:rPr lang="en-US" sz="1000" dirty="0">
                <a:solidFill>
                  <a:srgbClr val="000000"/>
                </a:solidFill>
              </a:rPr>
              <a:t>present	</a:t>
            </a:r>
            <a:r>
              <a:rPr lang="en-US" sz="1000" dirty="0">
                <a:solidFill>
                  <a:srgbClr val="FF0000"/>
                </a:solidFill>
              </a:rPr>
              <a:t>	</a:t>
            </a:r>
            <a:r>
              <a:rPr lang="en-US" sz="1000" dirty="0">
                <a:solidFill>
                  <a:srgbClr val="000000"/>
                </a:solidFill>
              </a:rPr>
              <a:t>319 SMS/MS, 320 SMS/MS, 321 SMS, 400 SMS*</a:t>
            </a:r>
            <a:endParaRPr sz="1000" dirty="0">
              <a:solidFill>
                <a:srgbClr val="000000"/>
              </a:solidFill>
            </a:endParaRPr>
          </a:p>
          <a:p>
            <a:pPr marL="285750" lvl="0" indent="-285750" algn="l" rtl="0">
              <a:lnSpc>
                <a:spcPct val="100000"/>
              </a:lnSpc>
              <a:spcBef>
                <a:spcPts val="600"/>
              </a:spcBef>
              <a:spcAft>
                <a:spcPts val="0"/>
              </a:spcAft>
              <a:buClr>
                <a:srgbClr val="000000"/>
              </a:buClr>
              <a:buSzPts val="1000"/>
              <a:buChar char="•"/>
            </a:pPr>
            <a:r>
              <a:rPr lang="en-US" sz="1000" dirty="0">
                <a:solidFill>
                  <a:srgbClr val="000000"/>
                </a:solidFill>
              </a:rPr>
              <a:t>Malmstrom AFB, MT</a:t>
            </a:r>
            <a:r>
              <a:rPr lang="en-US" sz="1000" dirty="0">
                <a:solidFill>
                  <a:srgbClr val="FF0000"/>
                </a:solidFill>
              </a:rPr>
              <a:t>		</a:t>
            </a:r>
            <a:r>
              <a:rPr lang="en-US" sz="1000" dirty="0">
                <a:solidFill>
                  <a:srgbClr val="000000"/>
                </a:solidFill>
              </a:rPr>
              <a:t>1975**-present***</a:t>
            </a:r>
            <a:r>
              <a:rPr lang="en-US" sz="1000" dirty="0"/>
              <a:t>	10 SMS/MS, 12 SMS/MS, 490 SMS,/MS, 564 SMS/MS</a:t>
            </a:r>
            <a:endParaRPr dirty="0"/>
          </a:p>
          <a:p>
            <a:pPr marL="285750" lvl="0" indent="-247650" algn="l" rtl="0">
              <a:lnSpc>
                <a:spcPct val="100000"/>
              </a:lnSpc>
              <a:spcBef>
                <a:spcPts val="600"/>
              </a:spcBef>
              <a:spcAft>
                <a:spcPts val="0"/>
              </a:spcAft>
              <a:buClr>
                <a:schemeClr val="dk1"/>
              </a:buClr>
              <a:buSzPts val="600"/>
              <a:buNone/>
            </a:pPr>
            <a:endParaRPr sz="200" dirty="0"/>
          </a:p>
          <a:p>
            <a:pPr marL="0" lvl="0" indent="0" algn="l" rtl="0">
              <a:lnSpc>
                <a:spcPct val="100000"/>
              </a:lnSpc>
              <a:spcBef>
                <a:spcPts val="600"/>
              </a:spcBef>
              <a:spcAft>
                <a:spcPts val="0"/>
              </a:spcAft>
              <a:buClr>
                <a:schemeClr val="dk1"/>
              </a:buClr>
              <a:buSzPts val="1000"/>
              <a:buNone/>
            </a:pPr>
            <a:r>
              <a:rPr lang="en-US" sz="1000" dirty="0"/>
              <a:t> </a:t>
            </a:r>
            <a:r>
              <a:rPr lang="en-US" sz="900" dirty="0"/>
              <a:t>*The 400 SMS ceased Minuteman </a:t>
            </a:r>
            <a:r>
              <a:rPr lang="en-US" sz="900" dirty="0">
                <a:solidFill>
                  <a:srgbClr val="000000"/>
                </a:solidFill>
              </a:rPr>
              <a:t>III operations in 1988 when it was completely converted to Peacekeeper missiles.</a:t>
            </a:r>
            <a:endParaRPr dirty="0"/>
          </a:p>
          <a:p>
            <a:pPr marL="0" lvl="0" indent="0" algn="l" rtl="0">
              <a:lnSpc>
                <a:spcPct val="100000"/>
              </a:lnSpc>
              <a:spcBef>
                <a:spcPts val="600"/>
              </a:spcBef>
              <a:spcAft>
                <a:spcPts val="0"/>
              </a:spcAft>
              <a:buClr>
                <a:srgbClr val="FF0000"/>
              </a:buClr>
              <a:buSzPts val="900"/>
              <a:buNone/>
            </a:pPr>
            <a:r>
              <a:rPr lang="en-US" sz="900" dirty="0">
                <a:solidFill>
                  <a:srgbClr val="FF0000"/>
                </a:solidFill>
              </a:rPr>
              <a:t>  </a:t>
            </a:r>
            <a:r>
              <a:rPr lang="en-US" sz="900" dirty="0"/>
              <a:t>**The Minuteman III was first deployed in the 564 SMS starting in 1975, but the remaining squadrons did not receive their Minuteman IIIs until between 1994-1998.</a:t>
            </a:r>
            <a:endParaRPr dirty="0"/>
          </a:p>
          <a:p>
            <a:pPr marL="0" lvl="0" indent="0" algn="l" rtl="0">
              <a:lnSpc>
                <a:spcPct val="100000"/>
              </a:lnSpc>
              <a:spcBef>
                <a:spcPts val="600"/>
              </a:spcBef>
              <a:spcAft>
                <a:spcPts val="0"/>
              </a:spcAft>
              <a:buClr>
                <a:schemeClr val="dk1"/>
              </a:buClr>
              <a:buSzPts val="900"/>
              <a:buNone/>
            </a:pPr>
            <a:r>
              <a:rPr lang="en-US" sz="900" dirty="0"/>
              <a:t>  ***The 564 MS was removed from alert in 2007 and was deactivated a year later in 2008. The remaining squadrons remain on alert to this day.</a:t>
            </a:r>
            <a:endParaRPr dirty="0"/>
          </a:p>
        </p:txBody>
      </p:sp>
      <p:sp>
        <p:nvSpPr>
          <p:cNvPr id="965" name="Google Shape;965;p70"/>
          <p:cNvSpPr txBox="1">
            <a:spLocks noGrp="1"/>
          </p:cNvSpPr>
          <p:nvPr>
            <p:ph type="ftr" idx="11"/>
          </p:nvPr>
        </p:nvSpPr>
        <p:spPr>
          <a:xfrm>
            <a:off x="662606" y="6505035"/>
            <a:ext cx="7397496" cy="23530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966" name="Google Shape;966;p70"/>
          <p:cNvPicPr preferRelativeResize="0"/>
          <p:nvPr/>
        </p:nvPicPr>
        <p:blipFill rotWithShape="1">
          <a:blip r:embed="rId3">
            <a:alphaModFix/>
          </a:blip>
          <a:srcRect/>
          <a:stretch/>
        </p:blipFill>
        <p:spPr>
          <a:xfrm>
            <a:off x="7750235" y="1430421"/>
            <a:ext cx="619734" cy="4932997"/>
          </a:xfrm>
          <a:prstGeom prst="rect">
            <a:avLst/>
          </a:prstGeom>
          <a:noFill/>
          <a:ln>
            <a:noFill/>
          </a:ln>
        </p:spPr>
      </p:pic>
      <p:pic>
        <p:nvPicPr>
          <p:cNvPr id="967" name="Google Shape;967;p70"/>
          <p:cNvPicPr preferRelativeResize="0"/>
          <p:nvPr/>
        </p:nvPicPr>
        <p:blipFill rotWithShape="1">
          <a:blip r:embed="rId4">
            <a:alphaModFix/>
          </a:blip>
          <a:srcRect/>
          <a:stretch/>
        </p:blipFill>
        <p:spPr>
          <a:xfrm>
            <a:off x="8364605" y="1430421"/>
            <a:ext cx="632678" cy="4932997"/>
          </a:xfrm>
          <a:prstGeom prst="rect">
            <a:avLst/>
          </a:prstGeom>
          <a:noFill/>
          <a:ln>
            <a:noFill/>
          </a:ln>
        </p:spPr>
      </p:pic>
      <p:pic>
        <p:nvPicPr>
          <p:cNvPr id="968" name="Google Shape;968;p70" descr="Screen Shot 2022-07-30 at 4.15.12 PM.png"/>
          <p:cNvPicPr preferRelativeResize="0"/>
          <p:nvPr/>
        </p:nvPicPr>
        <p:blipFill rotWithShape="1">
          <a:blip r:embed="rId5">
            <a:alphaModFix/>
          </a:blip>
          <a:srcRect/>
          <a:stretch/>
        </p:blipFill>
        <p:spPr>
          <a:xfrm>
            <a:off x="8271003" y="6251105"/>
            <a:ext cx="98966" cy="6363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7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III DEPLOYED LOCATIONS</a:t>
            </a:r>
            <a:endParaRPr/>
          </a:p>
        </p:txBody>
      </p:sp>
      <p:sp>
        <p:nvSpPr>
          <p:cNvPr id="974" name="Google Shape;974;p7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975" name="Google Shape;975;p71"/>
          <p:cNvPicPr preferRelativeResize="0">
            <a:picLocks noGrp="1"/>
          </p:cNvPicPr>
          <p:nvPr>
            <p:ph type="body" idx="1"/>
          </p:nvPr>
        </p:nvPicPr>
        <p:blipFill rotWithShape="1">
          <a:blip r:embed="rId3">
            <a:alphaModFix/>
          </a:blip>
          <a:srcRect/>
          <a:stretch/>
        </p:blipFill>
        <p:spPr>
          <a:xfrm>
            <a:off x="666839" y="1431768"/>
            <a:ext cx="7404100" cy="4627563"/>
          </a:xfrm>
          <a:prstGeom prst="rect">
            <a:avLst/>
          </a:prstGeom>
          <a:noFill/>
          <a:ln>
            <a:noFill/>
          </a:ln>
        </p:spPr>
      </p:pic>
      <p:sp>
        <p:nvSpPr>
          <p:cNvPr id="976" name="Google Shape;976;p71"/>
          <p:cNvSpPr/>
          <p:nvPr/>
        </p:nvSpPr>
        <p:spPr>
          <a:xfrm>
            <a:off x="2938992" y="2150961"/>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77" name="Google Shape;977;p71"/>
          <p:cNvSpPr/>
          <p:nvPr/>
        </p:nvSpPr>
        <p:spPr>
          <a:xfrm>
            <a:off x="3911600" y="2174143"/>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78" name="Google Shape;978;p71"/>
          <p:cNvSpPr/>
          <p:nvPr/>
        </p:nvSpPr>
        <p:spPr>
          <a:xfrm>
            <a:off x="4437554" y="2281766"/>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79" name="Google Shape;979;p71"/>
          <p:cNvSpPr txBox="1"/>
          <p:nvPr/>
        </p:nvSpPr>
        <p:spPr>
          <a:xfrm>
            <a:off x="2823633" y="2189061"/>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Malmstrom</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I</a:t>
            </a:r>
            <a:endParaRPr sz="1050" b="1">
              <a:solidFill>
                <a:schemeClr val="dk1"/>
              </a:solidFill>
              <a:latin typeface="Calibri"/>
              <a:ea typeface="Calibri"/>
              <a:cs typeface="Calibri"/>
              <a:sym typeface="Calibri"/>
            </a:endParaRPr>
          </a:p>
        </p:txBody>
      </p:sp>
      <p:sp>
        <p:nvSpPr>
          <p:cNvPr id="980" name="Google Shape;980;p71"/>
          <p:cNvSpPr txBox="1"/>
          <p:nvPr/>
        </p:nvSpPr>
        <p:spPr>
          <a:xfrm>
            <a:off x="3684869" y="2169052"/>
            <a:ext cx="62887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Minot</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Wing III</a:t>
            </a:r>
            <a:endParaRPr sz="1050" b="1">
              <a:solidFill>
                <a:schemeClr val="dk1"/>
              </a:solidFill>
              <a:latin typeface="Calibri"/>
              <a:ea typeface="Calibri"/>
              <a:cs typeface="Calibri"/>
              <a:sym typeface="Calibri"/>
            </a:endParaRPr>
          </a:p>
        </p:txBody>
      </p:sp>
      <p:sp>
        <p:nvSpPr>
          <p:cNvPr id="981" name="Google Shape;981;p71"/>
          <p:cNvSpPr txBox="1"/>
          <p:nvPr/>
        </p:nvSpPr>
        <p:spPr>
          <a:xfrm>
            <a:off x="4349056" y="2277785"/>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Grand Forks</a:t>
            </a:r>
            <a:endParaRPr/>
          </a:p>
          <a:p>
            <a:pPr marL="0" marR="0" lvl="0" indent="0" algn="l" rtl="0">
              <a:spcBef>
                <a:spcPts val="0"/>
              </a:spcBef>
              <a:spcAft>
                <a:spcPts val="0"/>
              </a:spcAft>
              <a:buNone/>
            </a:pPr>
            <a:r>
              <a:rPr lang="en-US" sz="1050" b="1">
                <a:solidFill>
                  <a:schemeClr val="dk1"/>
                </a:solidFill>
                <a:latin typeface="Calibri"/>
                <a:ea typeface="Calibri"/>
                <a:cs typeface="Calibri"/>
                <a:sym typeface="Calibri"/>
              </a:rPr>
              <a:t>      Wing VI</a:t>
            </a:r>
            <a:endParaRPr sz="1050" b="1">
              <a:solidFill>
                <a:schemeClr val="dk1"/>
              </a:solidFill>
              <a:latin typeface="Calibri"/>
              <a:ea typeface="Calibri"/>
              <a:cs typeface="Calibri"/>
              <a:sym typeface="Calibri"/>
            </a:endParaRPr>
          </a:p>
        </p:txBody>
      </p:sp>
      <p:sp>
        <p:nvSpPr>
          <p:cNvPr id="982" name="Google Shape;982;p71"/>
          <p:cNvSpPr txBox="1"/>
          <p:nvPr/>
        </p:nvSpPr>
        <p:spPr>
          <a:xfrm>
            <a:off x="3105985" y="3340100"/>
            <a:ext cx="9694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dk1"/>
                </a:solidFill>
                <a:latin typeface="Calibri"/>
                <a:ea typeface="Calibri"/>
                <a:cs typeface="Calibri"/>
                <a:sym typeface="Calibri"/>
              </a:rPr>
              <a:t>F. E. Warren</a:t>
            </a:r>
            <a:br>
              <a:rPr lang="en-US" sz="1050" b="1">
                <a:solidFill>
                  <a:schemeClr val="dk1"/>
                </a:solidFill>
                <a:latin typeface="Calibri"/>
                <a:ea typeface="Calibri"/>
                <a:cs typeface="Calibri"/>
                <a:sym typeface="Calibri"/>
              </a:rPr>
            </a:br>
            <a:r>
              <a:rPr lang="en-US" sz="1050" b="1">
                <a:solidFill>
                  <a:schemeClr val="dk1"/>
                </a:solidFill>
                <a:latin typeface="Calibri"/>
                <a:ea typeface="Calibri"/>
                <a:cs typeface="Calibri"/>
                <a:sym typeface="Calibri"/>
              </a:rPr>
              <a:t>  Wing V</a:t>
            </a:r>
            <a:endParaRPr sz="1050" b="1">
              <a:solidFill>
                <a:schemeClr val="dk1"/>
              </a:solidFill>
              <a:latin typeface="Calibri"/>
              <a:ea typeface="Calibri"/>
              <a:cs typeface="Calibri"/>
              <a:sym typeface="Calibri"/>
            </a:endParaRPr>
          </a:p>
        </p:txBody>
      </p:sp>
      <p:sp>
        <p:nvSpPr>
          <p:cNvPr id="983" name="Google Shape;983;p71"/>
          <p:cNvSpPr/>
          <p:nvPr/>
        </p:nvSpPr>
        <p:spPr>
          <a:xfrm>
            <a:off x="3621616" y="3340100"/>
            <a:ext cx="76200" cy="76200"/>
          </a:xfrm>
          <a:prstGeom prst="flowChartConnector">
            <a:avLst/>
          </a:prstGeom>
          <a:solidFill>
            <a:srgbClr val="3366FF"/>
          </a:solidFill>
          <a:ln w="12700" cap="flat" cmpd="sng">
            <a:solidFill>
              <a:srgbClr val="435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84" name="Google Shape;984;p71"/>
          <p:cNvSpPr/>
          <p:nvPr/>
        </p:nvSpPr>
        <p:spPr>
          <a:xfrm>
            <a:off x="7107075" y="4486450"/>
            <a:ext cx="1828500" cy="184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Minuteman ICBM Wings were designated in sequence as they were built.</a:t>
            </a:r>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 Malmstrom AFB, MT</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 Ellsworth AFB, SD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III: Minot AFB, ND</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IV: Whiteman AFB, MO</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 F.E. Warren AFB, WY</a:t>
            </a:r>
            <a:endParaRPr/>
          </a:p>
          <a:p>
            <a:pPr marL="0" marR="0" lvl="0" indent="0" algn="l" rtl="0">
              <a:spcBef>
                <a:spcPts val="0"/>
              </a:spcBef>
              <a:spcAft>
                <a:spcPts val="0"/>
              </a:spcAft>
              <a:buNone/>
            </a:pPr>
            <a:r>
              <a:rPr lang="en-US" sz="1000">
                <a:solidFill>
                  <a:schemeClr val="dk1"/>
                </a:solidFill>
                <a:latin typeface="Calibri"/>
                <a:ea typeface="Calibri"/>
                <a:cs typeface="Calibri"/>
                <a:sym typeface="Calibri"/>
              </a:rPr>
              <a:t>Wing VI: Grand Forks AFB, ND </a:t>
            </a:r>
            <a:endParaRPr sz="10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7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I – MALMSTROM AFB, MT</a:t>
            </a:r>
            <a:endParaRPr/>
          </a:p>
        </p:txBody>
      </p:sp>
      <p:pic>
        <p:nvPicPr>
          <p:cNvPr id="990" name="Google Shape;990;p72" descr="malmstrom.jpg"/>
          <p:cNvPicPr preferRelativeResize="0">
            <a:picLocks noGrp="1"/>
          </p:cNvPicPr>
          <p:nvPr>
            <p:ph type="body" idx="1"/>
          </p:nvPr>
        </p:nvPicPr>
        <p:blipFill rotWithShape="1">
          <a:blip r:embed="rId3">
            <a:alphaModFix/>
          </a:blip>
          <a:srcRect/>
          <a:stretch/>
        </p:blipFill>
        <p:spPr>
          <a:xfrm>
            <a:off x="662608" y="1451549"/>
            <a:ext cx="5608211" cy="4885507"/>
          </a:xfrm>
          <a:prstGeom prst="rect">
            <a:avLst/>
          </a:prstGeom>
          <a:noFill/>
          <a:ln>
            <a:noFill/>
          </a:ln>
        </p:spPr>
      </p:pic>
      <p:sp>
        <p:nvSpPr>
          <p:cNvPr id="991" name="Google Shape;991;p7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992" name="Google Shape;992;p72"/>
          <p:cNvSpPr/>
          <p:nvPr/>
        </p:nvSpPr>
        <p:spPr>
          <a:xfrm>
            <a:off x="2712357" y="3397250"/>
            <a:ext cx="2775857" cy="1660071"/>
          </a:xfrm>
          <a:custGeom>
            <a:avLst/>
            <a:gdLst/>
            <a:ahLst/>
            <a:cxnLst/>
            <a:rect l="l" t="t" r="r" b="b"/>
            <a:pathLst>
              <a:path w="2775857" h="1660071" extrusionOk="0">
                <a:moveTo>
                  <a:pt x="435429" y="449036"/>
                </a:moveTo>
                <a:lnTo>
                  <a:pt x="0" y="771071"/>
                </a:lnTo>
                <a:lnTo>
                  <a:pt x="666750" y="1415143"/>
                </a:lnTo>
                <a:lnTo>
                  <a:pt x="870857" y="1319893"/>
                </a:lnTo>
                <a:lnTo>
                  <a:pt x="762000" y="984250"/>
                </a:lnTo>
                <a:lnTo>
                  <a:pt x="802822" y="902607"/>
                </a:lnTo>
                <a:lnTo>
                  <a:pt x="1242786" y="1152071"/>
                </a:lnTo>
                <a:lnTo>
                  <a:pt x="1074964" y="1360714"/>
                </a:lnTo>
                <a:lnTo>
                  <a:pt x="1369786" y="1660071"/>
                </a:lnTo>
                <a:lnTo>
                  <a:pt x="1660072" y="1487714"/>
                </a:lnTo>
                <a:lnTo>
                  <a:pt x="1945822" y="970643"/>
                </a:lnTo>
                <a:lnTo>
                  <a:pt x="2159000" y="916214"/>
                </a:lnTo>
                <a:lnTo>
                  <a:pt x="2576286" y="816429"/>
                </a:lnTo>
                <a:lnTo>
                  <a:pt x="2775857" y="390071"/>
                </a:lnTo>
                <a:lnTo>
                  <a:pt x="2739572" y="49893"/>
                </a:lnTo>
                <a:lnTo>
                  <a:pt x="2526393" y="0"/>
                </a:lnTo>
                <a:lnTo>
                  <a:pt x="2272393" y="213179"/>
                </a:lnTo>
                <a:lnTo>
                  <a:pt x="2127250" y="199571"/>
                </a:lnTo>
                <a:lnTo>
                  <a:pt x="1954893" y="272143"/>
                </a:lnTo>
                <a:lnTo>
                  <a:pt x="1773464" y="421821"/>
                </a:lnTo>
                <a:lnTo>
                  <a:pt x="1691822" y="521607"/>
                </a:lnTo>
                <a:lnTo>
                  <a:pt x="1578429" y="526143"/>
                </a:lnTo>
                <a:lnTo>
                  <a:pt x="1437822" y="730250"/>
                </a:lnTo>
                <a:lnTo>
                  <a:pt x="1274536" y="739321"/>
                </a:lnTo>
                <a:lnTo>
                  <a:pt x="1201964" y="603250"/>
                </a:lnTo>
                <a:lnTo>
                  <a:pt x="929822" y="557893"/>
                </a:lnTo>
                <a:lnTo>
                  <a:pt x="889000" y="716643"/>
                </a:lnTo>
                <a:lnTo>
                  <a:pt x="435429" y="449036"/>
                </a:lnTo>
                <a:close/>
              </a:path>
            </a:pathLst>
          </a:custGeom>
          <a:solidFill>
            <a:srgbClr val="0000FF">
              <a:alpha val="20000"/>
            </a:srgbClr>
          </a:solidFill>
          <a:ln w="254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3" name="Google Shape;993;p72"/>
          <p:cNvSpPr/>
          <p:nvPr/>
        </p:nvSpPr>
        <p:spPr>
          <a:xfrm>
            <a:off x="4381500" y="3882571"/>
            <a:ext cx="1805214" cy="2458358"/>
          </a:xfrm>
          <a:custGeom>
            <a:avLst/>
            <a:gdLst/>
            <a:ahLst/>
            <a:cxnLst/>
            <a:rect l="l" t="t" r="r" b="b"/>
            <a:pathLst>
              <a:path w="1805214" h="2458358" extrusionOk="0">
                <a:moveTo>
                  <a:pt x="975179" y="199572"/>
                </a:moveTo>
                <a:lnTo>
                  <a:pt x="1342571" y="49893"/>
                </a:lnTo>
                <a:lnTo>
                  <a:pt x="1723571" y="0"/>
                </a:lnTo>
                <a:lnTo>
                  <a:pt x="1805214" y="752929"/>
                </a:lnTo>
                <a:lnTo>
                  <a:pt x="1401536" y="1102179"/>
                </a:lnTo>
                <a:lnTo>
                  <a:pt x="671286" y="961572"/>
                </a:lnTo>
                <a:lnTo>
                  <a:pt x="526143" y="1220108"/>
                </a:lnTo>
                <a:lnTo>
                  <a:pt x="648607" y="1528536"/>
                </a:lnTo>
                <a:lnTo>
                  <a:pt x="780143" y="1655536"/>
                </a:lnTo>
                <a:lnTo>
                  <a:pt x="635000" y="1764393"/>
                </a:lnTo>
                <a:lnTo>
                  <a:pt x="585107" y="1914072"/>
                </a:lnTo>
                <a:lnTo>
                  <a:pt x="612321" y="1954893"/>
                </a:lnTo>
                <a:lnTo>
                  <a:pt x="843643" y="1941286"/>
                </a:lnTo>
                <a:lnTo>
                  <a:pt x="843643" y="2100036"/>
                </a:lnTo>
                <a:lnTo>
                  <a:pt x="612321" y="2458358"/>
                </a:lnTo>
                <a:lnTo>
                  <a:pt x="36286" y="2136322"/>
                </a:lnTo>
                <a:lnTo>
                  <a:pt x="158750" y="1161143"/>
                </a:lnTo>
                <a:lnTo>
                  <a:pt x="0" y="1020536"/>
                </a:lnTo>
                <a:lnTo>
                  <a:pt x="281214" y="508000"/>
                </a:lnTo>
                <a:lnTo>
                  <a:pt x="916214" y="353786"/>
                </a:lnTo>
                <a:lnTo>
                  <a:pt x="975179" y="199572"/>
                </a:lnTo>
                <a:close/>
              </a:path>
            </a:pathLst>
          </a:custGeom>
          <a:solidFill>
            <a:srgbClr val="FFFF00">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p72"/>
          <p:cNvSpPr/>
          <p:nvPr/>
        </p:nvSpPr>
        <p:spPr>
          <a:xfrm>
            <a:off x="925687" y="2946045"/>
            <a:ext cx="2166432" cy="1643549"/>
          </a:xfrm>
          <a:custGeom>
            <a:avLst/>
            <a:gdLst/>
            <a:ahLst/>
            <a:cxnLst/>
            <a:rect l="l" t="t" r="r" b="b"/>
            <a:pathLst>
              <a:path w="2166432" h="1643549" extrusionOk="0">
                <a:moveTo>
                  <a:pt x="1763677" y="1234286"/>
                </a:moveTo>
                <a:lnTo>
                  <a:pt x="1913086" y="1386947"/>
                </a:lnTo>
                <a:lnTo>
                  <a:pt x="1214761" y="1643549"/>
                </a:lnTo>
                <a:lnTo>
                  <a:pt x="1101080" y="1172572"/>
                </a:lnTo>
                <a:lnTo>
                  <a:pt x="493700" y="1380451"/>
                </a:lnTo>
                <a:lnTo>
                  <a:pt x="133169" y="1386947"/>
                </a:lnTo>
                <a:lnTo>
                  <a:pt x="331298" y="864000"/>
                </a:lnTo>
                <a:lnTo>
                  <a:pt x="0" y="1032902"/>
                </a:lnTo>
                <a:lnTo>
                  <a:pt x="55216" y="0"/>
                </a:lnTo>
                <a:lnTo>
                  <a:pt x="519684" y="94196"/>
                </a:lnTo>
                <a:lnTo>
                  <a:pt x="1042616" y="107188"/>
                </a:lnTo>
                <a:lnTo>
                  <a:pt x="1828637" y="42226"/>
                </a:lnTo>
                <a:lnTo>
                  <a:pt x="2166432" y="155910"/>
                </a:lnTo>
                <a:lnTo>
                  <a:pt x="1555803" y="519699"/>
                </a:lnTo>
                <a:lnTo>
                  <a:pt x="1419386" y="519699"/>
                </a:lnTo>
                <a:lnTo>
                  <a:pt x="1591532" y="1182316"/>
                </a:lnTo>
                <a:lnTo>
                  <a:pt x="1763677" y="1234286"/>
                </a:lnTo>
                <a:close/>
              </a:path>
            </a:pathLst>
          </a:custGeom>
          <a:solidFill>
            <a:srgbClr val="FF0000">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72"/>
          <p:cNvSpPr/>
          <p:nvPr/>
        </p:nvSpPr>
        <p:spPr>
          <a:xfrm>
            <a:off x="1026438" y="1628384"/>
            <a:ext cx="1513562" cy="1395260"/>
          </a:xfrm>
          <a:custGeom>
            <a:avLst/>
            <a:gdLst/>
            <a:ahLst/>
            <a:cxnLst/>
            <a:rect l="l" t="t" r="r" b="b"/>
            <a:pathLst>
              <a:path w="1513562" h="1395260" extrusionOk="0">
                <a:moveTo>
                  <a:pt x="1082110" y="0"/>
                </a:moveTo>
                <a:lnTo>
                  <a:pt x="1468329" y="567150"/>
                </a:lnTo>
                <a:lnTo>
                  <a:pt x="1290877" y="688931"/>
                </a:lnTo>
                <a:lnTo>
                  <a:pt x="1513562" y="1356986"/>
                </a:lnTo>
                <a:lnTo>
                  <a:pt x="1085589" y="1391780"/>
                </a:lnTo>
                <a:lnTo>
                  <a:pt x="737644" y="1395260"/>
                </a:lnTo>
                <a:lnTo>
                  <a:pt x="407096" y="1029917"/>
                </a:lnTo>
                <a:lnTo>
                  <a:pt x="243562" y="1022958"/>
                </a:lnTo>
                <a:lnTo>
                  <a:pt x="38274" y="894219"/>
                </a:lnTo>
                <a:lnTo>
                  <a:pt x="0" y="619342"/>
                </a:lnTo>
                <a:lnTo>
                  <a:pt x="382740" y="86986"/>
                </a:lnTo>
                <a:lnTo>
                  <a:pt x="546274" y="212246"/>
                </a:lnTo>
                <a:lnTo>
                  <a:pt x="688932" y="27835"/>
                </a:lnTo>
                <a:lnTo>
                  <a:pt x="793315" y="86986"/>
                </a:lnTo>
                <a:lnTo>
                  <a:pt x="1082110" y="0"/>
                </a:lnTo>
                <a:close/>
              </a:path>
            </a:pathLst>
          </a:custGeom>
          <a:solidFill>
            <a:srgbClr val="FFFF00">
              <a:alpha val="20000"/>
            </a:srgbClr>
          </a:solidFill>
          <a:ln w="25400" cap="flat" cmpd="sng">
            <a:solidFill>
              <a:srgbClr val="00A6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6" name="Google Shape;996;p72" descr="490_Bombardment_Sq_emblem.png"/>
          <p:cNvPicPr preferRelativeResize="0"/>
          <p:nvPr/>
        </p:nvPicPr>
        <p:blipFill rotWithShape="1">
          <a:blip r:embed="rId4">
            <a:alphaModFix/>
          </a:blip>
          <a:srcRect/>
          <a:stretch/>
        </p:blipFill>
        <p:spPr>
          <a:xfrm>
            <a:off x="5126181" y="4969151"/>
            <a:ext cx="523212" cy="575028"/>
          </a:xfrm>
          <a:prstGeom prst="rect">
            <a:avLst/>
          </a:prstGeom>
          <a:noFill/>
          <a:ln>
            <a:noFill/>
          </a:ln>
        </p:spPr>
      </p:pic>
      <p:pic>
        <p:nvPicPr>
          <p:cNvPr id="997" name="Google Shape;997;p72" descr="564_Missile_Squadron_SAC_emblem.png"/>
          <p:cNvPicPr preferRelativeResize="0"/>
          <p:nvPr/>
        </p:nvPicPr>
        <p:blipFill rotWithShape="1">
          <a:blip r:embed="rId5">
            <a:alphaModFix/>
          </a:blip>
          <a:srcRect/>
          <a:stretch/>
        </p:blipFill>
        <p:spPr>
          <a:xfrm>
            <a:off x="2446545" y="1615521"/>
            <a:ext cx="531623" cy="640509"/>
          </a:xfrm>
          <a:prstGeom prst="rect">
            <a:avLst/>
          </a:prstGeom>
          <a:noFill/>
          <a:ln>
            <a:noFill/>
          </a:ln>
        </p:spPr>
      </p:pic>
      <p:pic>
        <p:nvPicPr>
          <p:cNvPr id="998" name="Google Shape;998;p72" descr="Screen Shot 2022-07-13 at 1.41.01 PM.png"/>
          <p:cNvPicPr preferRelativeResize="0"/>
          <p:nvPr/>
        </p:nvPicPr>
        <p:blipFill rotWithShape="1">
          <a:blip r:embed="rId6">
            <a:alphaModFix/>
          </a:blip>
          <a:srcRect/>
          <a:stretch/>
        </p:blipFill>
        <p:spPr>
          <a:xfrm>
            <a:off x="3350088" y="3162533"/>
            <a:ext cx="608711" cy="738281"/>
          </a:xfrm>
          <a:prstGeom prst="rect">
            <a:avLst/>
          </a:prstGeom>
          <a:noFill/>
          <a:ln>
            <a:noFill/>
          </a:ln>
        </p:spPr>
      </p:pic>
      <p:pic>
        <p:nvPicPr>
          <p:cNvPr id="999" name="Google Shape;999;p72"/>
          <p:cNvPicPr preferRelativeResize="0"/>
          <p:nvPr/>
        </p:nvPicPr>
        <p:blipFill rotWithShape="1">
          <a:blip r:embed="rId7">
            <a:alphaModFix/>
          </a:blip>
          <a:srcRect/>
          <a:stretch/>
        </p:blipFill>
        <p:spPr>
          <a:xfrm>
            <a:off x="1448687" y="4307378"/>
            <a:ext cx="514331" cy="661773"/>
          </a:xfrm>
          <a:prstGeom prst="rect">
            <a:avLst/>
          </a:prstGeom>
          <a:noFill/>
          <a:ln>
            <a:noFill/>
          </a:ln>
        </p:spPr>
      </p:pic>
      <p:sp>
        <p:nvSpPr>
          <p:cNvPr id="1000" name="Google Shape;1000;p72"/>
          <p:cNvSpPr/>
          <p:nvPr/>
        </p:nvSpPr>
        <p:spPr>
          <a:xfrm>
            <a:off x="6270819" y="1338147"/>
            <a:ext cx="2619457" cy="13542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10</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10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10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was the first Minuteman squadron to go on alert during the Cuban Missile Crisis in October 1962 and remains operational to this day. The squadron has operated the Minuteman IA, Minuteman II, and Minuteman III.</a:t>
            </a:r>
            <a:endParaRPr sz="1000" b="1">
              <a:solidFill>
                <a:schemeClr val="dk1"/>
              </a:solidFill>
              <a:latin typeface="Calibri"/>
              <a:ea typeface="Calibri"/>
              <a:cs typeface="Calibri"/>
              <a:sym typeface="Calibri"/>
            </a:endParaRPr>
          </a:p>
        </p:txBody>
      </p:sp>
      <p:sp>
        <p:nvSpPr>
          <p:cNvPr id="1001" name="Google Shape;1001;p72"/>
          <p:cNvSpPr/>
          <p:nvPr/>
        </p:nvSpPr>
        <p:spPr>
          <a:xfrm>
            <a:off x="6270819" y="2692364"/>
            <a:ext cx="2619457" cy="1046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12</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12</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a:t>
            </a:r>
            <a:r>
              <a:rPr lang="en-US" sz="1000">
                <a:solidFill>
                  <a:schemeClr val="dk1"/>
                </a:solidFill>
                <a:latin typeface="Calibri"/>
                <a:ea typeface="Calibri"/>
                <a:cs typeface="Calibri"/>
                <a:sym typeface="Calibri"/>
              </a:rPr>
              <a:t>in 1963 and remains operational to this day. The squadron has operated the Minuteman IA, Minuteman II, and Minuteman III.</a:t>
            </a:r>
            <a:endParaRPr sz="1000" b="1">
              <a:solidFill>
                <a:schemeClr val="dk1"/>
              </a:solidFill>
              <a:latin typeface="Calibri"/>
              <a:ea typeface="Calibri"/>
              <a:cs typeface="Calibri"/>
              <a:sym typeface="Calibri"/>
            </a:endParaRPr>
          </a:p>
        </p:txBody>
      </p:sp>
      <p:sp>
        <p:nvSpPr>
          <p:cNvPr id="1002" name="Google Shape;1002;p72"/>
          <p:cNvSpPr/>
          <p:nvPr/>
        </p:nvSpPr>
        <p:spPr>
          <a:xfrm>
            <a:off x="6270819" y="3738804"/>
            <a:ext cx="2619457" cy="13542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490</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490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1963 and remains operational to this day. The squadron has operated the Minuteman IA, Minuteman IB, Minuteman II, and Minuteman III; the only squadron to have operated all four variants of the Minuteman ICBM.</a:t>
            </a:r>
            <a:endParaRPr sz="1000" b="1">
              <a:solidFill>
                <a:schemeClr val="dk1"/>
              </a:solidFill>
              <a:latin typeface="Calibri"/>
              <a:ea typeface="Calibri"/>
              <a:cs typeface="Calibri"/>
              <a:sym typeface="Calibri"/>
            </a:endParaRPr>
          </a:p>
        </p:txBody>
      </p:sp>
      <p:sp>
        <p:nvSpPr>
          <p:cNvPr id="1003" name="Google Shape;1003;p72"/>
          <p:cNvSpPr/>
          <p:nvPr/>
        </p:nvSpPr>
        <p:spPr>
          <a:xfrm>
            <a:off x="6270819" y="5136727"/>
            <a:ext cx="261945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564</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564</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1967 as the last of the Sylvania-built Minuteman II squadrons and was taken off alert in 2007; later deactivated in 2008. The squadron operated the Minuteman II and Minuteman III.</a:t>
            </a:r>
            <a:endParaRPr sz="1000" b="1">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II – ELLSWORTH AFB, SD</a:t>
            </a:r>
            <a:endParaRPr/>
          </a:p>
        </p:txBody>
      </p:sp>
      <p:pic>
        <p:nvPicPr>
          <p:cNvPr id="1009" name="Google Shape;1009;p73" descr="ellsworth.jpg"/>
          <p:cNvPicPr preferRelativeResize="0">
            <a:picLocks noGrp="1"/>
          </p:cNvPicPr>
          <p:nvPr>
            <p:ph type="body" idx="1"/>
          </p:nvPr>
        </p:nvPicPr>
        <p:blipFill rotWithShape="1">
          <a:blip r:embed="rId3">
            <a:alphaModFix/>
          </a:blip>
          <a:srcRect/>
          <a:stretch/>
        </p:blipFill>
        <p:spPr>
          <a:xfrm>
            <a:off x="662606" y="1632992"/>
            <a:ext cx="6338857" cy="4436463"/>
          </a:xfrm>
          <a:prstGeom prst="rect">
            <a:avLst/>
          </a:prstGeom>
          <a:noFill/>
          <a:ln>
            <a:noFill/>
          </a:ln>
        </p:spPr>
      </p:pic>
      <p:sp>
        <p:nvSpPr>
          <p:cNvPr id="1010" name="Google Shape;1010;p7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011" name="Google Shape;1011;p73"/>
          <p:cNvSpPr/>
          <p:nvPr/>
        </p:nvSpPr>
        <p:spPr>
          <a:xfrm>
            <a:off x="4373566" y="3688516"/>
            <a:ext cx="2625567" cy="1890632"/>
          </a:xfrm>
          <a:custGeom>
            <a:avLst/>
            <a:gdLst/>
            <a:ahLst/>
            <a:cxnLst/>
            <a:rect l="l" t="t" r="r" b="b"/>
            <a:pathLst>
              <a:path w="2625567" h="1890632" extrusionOk="0">
                <a:moveTo>
                  <a:pt x="449486" y="28538"/>
                </a:moveTo>
                <a:lnTo>
                  <a:pt x="1170090" y="0"/>
                </a:lnTo>
                <a:lnTo>
                  <a:pt x="1362727" y="442337"/>
                </a:lnTo>
                <a:lnTo>
                  <a:pt x="1548229" y="107017"/>
                </a:lnTo>
                <a:lnTo>
                  <a:pt x="1640980" y="114151"/>
                </a:lnTo>
                <a:lnTo>
                  <a:pt x="1912098" y="741984"/>
                </a:lnTo>
                <a:lnTo>
                  <a:pt x="1748000" y="984556"/>
                </a:lnTo>
                <a:lnTo>
                  <a:pt x="2176082" y="963152"/>
                </a:lnTo>
                <a:lnTo>
                  <a:pt x="2611298" y="1434027"/>
                </a:lnTo>
                <a:lnTo>
                  <a:pt x="2625567" y="1648060"/>
                </a:lnTo>
                <a:lnTo>
                  <a:pt x="2047657" y="1890632"/>
                </a:lnTo>
                <a:lnTo>
                  <a:pt x="1441208" y="1698002"/>
                </a:lnTo>
                <a:lnTo>
                  <a:pt x="1148686" y="1876363"/>
                </a:lnTo>
                <a:lnTo>
                  <a:pt x="670661" y="1890632"/>
                </a:lnTo>
                <a:lnTo>
                  <a:pt x="527968" y="1562447"/>
                </a:lnTo>
                <a:lnTo>
                  <a:pt x="214041" y="1562447"/>
                </a:lnTo>
                <a:lnTo>
                  <a:pt x="21404" y="1248531"/>
                </a:lnTo>
                <a:lnTo>
                  <a:pt x="0" y="699177"/>
                </a:lnTo>
                <a:lnTo>
                  <a:pt x="335331" y="485143"/>
                </a:lnTo>
                <a:lnTo>
                  <a:pt x="321062" y="242572"/>
                </a:lnTo>
                <a:lnTo>
                  <a:pt x="449486" y="28538"/>
                </a:lnTo>
                <a:close/>
              </a:path>
            </a:pathLst>
          </a:custGeom>
          <a:solidFill>
            <a:srgbClr val="0000FF">
              <a:alpha val="20000"/>
            </a:srgbClr>
          </a:solidFill>
          <a:ln w="254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2" name="Google Shape;1012;p73"/>
          <p:cNvSpPr/>
          <p:nvPr/>
        </p:nvSpPr>
        <p:spPr>
          <a:xfrm>
            <a:off x="3067918" y="1698002"/>
            <a:ext cx="1947771" cy="2218817"/>
          </a:xfrm>
          <a:custGeom>
            <a:avLst/>
            <a:gdLst/>
            <a:ahLst/>
            <a:cxnLst/>
            <a:rect l="l" t="t" r="r" b="b"/>
            <a:pathLst>
              <a:path w="1947771" h="2218817" extrusionOk="0">
                <a:moveTo>
                  <a:pt x="1883558" y="71344"/>
                </a:moveTo>
                <a:lnTo>
                  <a:pt x="1541093" y="906076"/>
                </a:lnTo>
                <a:lnTo>
                  <a:pt x="1947771" y="1441161"/>
                </a:lnTo>
                <a:lnTo>
                  <a:pt x="1805077" y="1690867"/>
                </a:lnTo>
                <a:lnTo>
                  <a:pt x="1419803" y="1576715"/>
                </a:lnTo>
                <a:lnTo>
                  <a:pt x="977453" y="1954842"/>
                </a:lnTo>
                <a:lnTo>
                  <a:pt x="214040" y="2218817"/>
                </a:lnTo>
                <a:lnTo>
                  <a:pt x="64212" y="1747942"/>
                </a:lnTo>
                <a:lnTo>
                  <a:pt x="349600" y="1505371"/>
                </a:lnTo>
                <a:lnTo>
                  <a:pt x="85616" y="1034496"/>
                </a:lnTo>
                <a:lnTo>
                  <a:pt x="399542" y="606429"/>
                </a:lnTo>
                <a:lnTo>
                  <a:pt x="271118" y="613563"/>
                </a:lnTo>
                <a:lnTo>
                  <a:pt x="0" y="356723"/>
                </a:lnTo>
                <a:lnTo>
                  <a:pt x="14269" y="256840"/>
                </a:lnTo>
                <a:lnTo>
                  <a:pt x="442351" y="0"/>
                </a:lnTo>
                <a:lnTo>
                  <a:pt x="970318" y="114151"/>
                </a:lnTo>
                <a:lnTo>
                  <a:pt x="1883558" y="71344"/>
                </a:lnTo>
                <a:close/>
              </a:path>
            </a:pathLst>
          </a:custGeom>
          <a:solidFill>
            <a:srgbClr val="FFFF00">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3" name="Google Shape;1013;p73"/>
          <p:cNvSpPr/>
          <p:nvPr/>
        </p:nvSpPr>
        <p:spPr>
          <a:xfrm>
            <a:off x="670661" y="1790750"/>
            <a:ext cx="2539951" cy="1940573"/>
          </a:xfrm>
          <a:custGeom>
            <a:avLst/>
            <a:gdLst/>
            <a:ahLst/>
            <a:cxnLst/>
            <a:rect l="l" t="t" r="r" b="b"/>
            <a:pathLst>
              <a:path w="2539951" h="1940573" extrusionOk="0">
                <a:moveTo>
                  <a:pt x="2268832" y="21403"/>
                </a:moveTo>
                <a:lnTo>
                  <a:pt x="2382987" y="149823"/>
                </a:lnTo>
                <a:lnTo>
                  <a:pt x="2361583" y="249706"/>
                </a:lnTo>
                <a:lnTo>
                  <a:pt x="2539951" y="442336"/>
                </a:lnTo>
                <a:lnTo>
                  <a:pt x="1712326" y="1105841"/>
                </a:lnTo>
                <a:lnTo>
                  <a:pt x="1384130" y="1205723"/>
                </a:lnTo>
                <a:lnTo>
                  <a:pt x="2061926" y="1441161"/>
                </a:lnTo>
                <a:lnTo>
                  <a:pt x="2061926" y="1719404"/>
                </a:lnTo>
                <a:lnTo>
                  <a:pt x="1426939" y="1712270"/>
                </a:lnTo>
                <a:lnTo>
                  <a:pt x="1234302" y="1926304"/>
                </a:lnTo>
                <a:lnTo>
                  <a:pt x="920375" y="1726539"/>
                </a:lnTo>
                <a:lnTo>
                  <a:pt x="906106" y="1940573"/>
                </a:lnTo>
                <a:lnTo>
                  <a:pt x="527967" y="1933438"/>
                </a:lnTo>
                <a:lnTo>
                  <a:pt x="0" y="1498236"/>
                </a:lnTo>
                <a:lnTo>
                  <a:pt x="0" y="1198589"/>
                </a:lnTo>
                <a:lnTo>
                  <a:pt x="428082" y="1198589"/>
                </a:lnTo>
                <a:lnTo>
                  <a:pt x="28539" y="891807"/>
                </a:lnTo>
                <a:lnTo>
                  <a:pt x="42808" y="378126"/>
                </a:lnTo>
                <a:lnTo>
                  <a:pt x="428082" y="78479"/>
                </a:lnTo>
                <a:lnTo>
                  <a:pt x="727739" y="263975"/>
                </a:lnTo>
                <a:lnTo>
                  <a:pt x="727739" y="385260"/>
                </a:lnTo>
                <a:lnTo>
                  <a:pt x="1027396" y="385260"/>
                </a:lnTo>
                <a:lnTo>
                  <a:pt x="1391265" y="513681"/>
                </a:lnTo>
                <a:lnTo>
                  <a:pt x="1376996" y="0"/>
                </a:lnTo>
                <a:lnTo>
                  <a:pt x="1897828" y="278243"/>
                </a:lnTo>
                <a:lnTo>
                  <a:pt x="2268832" y="21403"/>
                </a:lnTo>
                <a:close/>
              </a:path>
            </a:pathLst>
          </a:custGeom>
          <a:solidFill>
            <a:srgbClr val="FF0000">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4" name="Google Shape;1014;p73" descr="Screen Shot 2022-07-13 at 1.51.58 PM.png"/>
          <p:cNvPicPr preferRelativeResize="0"/>
          <p:nvPr/>
        </p:nvPicPr>
        <p:blipFill rotWithShape="1">
          <a:blip r:embed="rId4">
            <a:alphaModFix/>
          </a:blip>
          <a:srcRect/>
          <a:stretch/>
        </p:blipFill>
        <p:spPr>
          <a:xfrm>
            <a:off x="6178152" y="3495759"/>
            <a:ext cx="703926" cy="842120"/>
          </a:xfrm>
          <a:prstGeom prst="rect">
            <a:avLst/>
          </a:prstGeom>
          <a:noFill/>
          <a:ln>
            <a:noFill/>
          </a:ln>
        </p:spPr>
      </p:pic>
      <p:pic>
        <p:nvPicPr>
          <p:cNvPr id="1015" name="Google Shape;1015;p73" descr="Screen Shot 2022-07-13 at 1.52.19 PM.png"/>
          <p:cNvPicPr preferRelativeResize="0"/>
          <p:nvPr/>
        </p:nvPicPr>
        <p:blipFill rotWithShape="1">
          <a:blip r:embed="rId5">
            <a:alphaModFix/>
          </a:blip>
          <a:srcRect/>
          <a:stretch/>
        </p:blipFill>
        <p:spPr>
          <a:xfrm>
            <a:off x="4761560" y="2060677"/>
            <a:ext cx="760406" cy="835323"/>
          </a:xfrm>
          <a:prstGeom prst="rect">
            <a:avLst/>
          </a:prstGeom>
          <a:noFill/>
          <a:ln>
            <a:noFill/>
          </a:ln>
        </p:spPr>
      </p:pic>
      <p:pic>
        <p:nvPicPr>
          <p:cNvPr id="1016" name="Google Shape;1016;p73" descr="Screen Shot 2022-07-13 at 1.52.33 PM.png"/>
          <p:cNvPicPr preferRelativeResize="0"/>
          <p:nvPr/>
        </p:nvPicPr>
        <p:blipFill rotWithShape="1">
          <a:blip r:embed="rId6">
            <a:alphaModFix/>
          </a:blip>
          <a:srcRect/>
          <a:stretch/>
        </p:blipFill>
        <p:spPr>
          <a:xfrm>
            <a:off x="1224680" y="3739620"/>
            <a:ext cx="820628" cy="749952"/>
          </a:xfrm>
          <a:prstGeom prst="rect">
            <a:avLst/>
          </a:prstGeom>
          <a:noFill/>
          <a:ln>
            <a:noFill/>
          </a:ln>
        </p:spPr>
      </p:pic>
      <p:sp>
        <p:nvSpPr>
          <p:cNvPr id="1017" name="Google Shape;1017;p73"/>
          <p:cNvSpPr/>
          <p:nvPr/>
        </p:nvSpPr>
        <p:spPr>
          <a:xfrm>
            <a:off x="7001463" y="1637723"/>
            <a:ext cx="1979530" cy="18004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u="sng">
                <a:solidFill>
                  <a:schemeClr val="dk1"/>
                </a:solidFill>
                <a:latin typeface="Calibri"/>
                <a:ea typeface="Calibri"/>
                <a:cs typeface="Calibri"/>
                <a:sym typeface="Calibri"/>
              </a:rPr>
              <a:t>66</a:t>
            </a:r>
            <a:r>
              <a:rPr lang="en-US" sz="1000" b="1" u="sng" baseline="30000">
                <a:solidFill>
                  <a:schemeClr val="dk1"/>
                </a:solidFill>
                <a:latin typeface="Calibri"/>
                <a:ea typeface="Calibri"/>
                <a:cs typeface="Calibri"/>
                <a:sym typeface="Calibri"/>
              </a:rPr>
              <a:t>th</a:t>
            </a:r>
            <a:r>
              <a:rPr lang="en-US" sz="1000" b="1" u="sng">
                <a:solidFill>
                  <a:schemeClr val="dk1"/>
                </a:solidFill>
                <a:latin typeface="Calibri"/>
                <a:ea typeface="Calibri"/>
                <a:cs typeface="Calibri"/>
                <a:sym typeface="Calibri"/>
              </a:rPr>
              <a:t> Strategic Missile Squadron</a:t>
            </a:r>
            <a:endParaRPr sz="1300"/>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66</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a:t>
            </a:r>
            <a:r>
              <a:rPr lang="en-US" sz="1000">
                <a:solidFill>
                  <a:schemeClr val="dk1"/>
                </a:solidFill>
                <a:latin typeface="Calibri"/>
                <a:ea typeface="Calibri"/>
                <a:cs typeface="Calibri"/>
                <a:sym typeface="Calibri"/>
              </a:rPr>
              <a:t>in 1963 and was taken off-alert in September 1991. The squadron operated the Minuteman IB and Minuteman II. Two of its former facilities (D-01 and D-09) are now museum sites with the National Park Service and can be toured today.</a:t>
            </a:r>
            <a:endParaRPr sz="1000" b="1">
              <a:solidFill>
                <a:schemeClr val="dk1"/>
              </a:solidFill>
              <a:latin typeface="Calibri"/>
              <a:ea typeface="Calibri"/>
              <a:cs typeface="Calibri"/>
              <a:sym typeface="Calibri"/>
            </a:endParaRPr>
          </a:p>
        </p:txBody>
      </p:sp>
      <p:sp>
        <p:nvSpPr>
          <p:cNvPr id="1018" name="Google Shape;1018;p73"/>
          <p:cNvSpPr/>
          <p:nvPr/>
        </p:nvSpPr>
        <p:spPr>
          <a:xfrm>
            <a:off x="6999133" y="3495759"/>
            <a:ext cx="1979530" cy="11849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u="sng">
                <a:solidFill>
                  <a:schemeClr val="dk1"/>
                </a:solidFill>
                <a:latin typeface="Calibri"/>
                <a:ea typeface="Calibri"/>
                <a:cs typeface="Calibri"/>
                <a:sym typeface="Calibri"/>
              </a:rPr>
              <a:t>67</a:t>
            </a:r>
            <a:r>
              <a:rPr lang="en-US" sz="1000" b="1" u="sng" baseline="30000">
                <a:solidFill>
                  <a:schemeClr val="dk1"/>
                </a:solidFill>
                <a:latin typeface="Calibri"/>
                <a:ea typeface="Calibri"/>
                <a:cs typeface="Calibri"/>
                <a:sym typeface="Calibri"/>
              </a:rPr>
              <a:t>th</a:t>
            </a:r>
            <a:r>
              <a:rPr lang="en-US" sz="1000" b="1" u="sng">
                <a:solidFill>
                  <a:schemeClr val="dk1"/>
                </a:solidFill>
                <a:latin typeface="Calibri"/>
                <a:ea typeface="Calibri"/>
                <a:cs typeface="Calibri"/>
                <a:sym typeface="Calibri"/>
              </a:rPr>
              <a:t> Strategic Missile Squadron</a:t>
            </a:r>
            <a:endParaRPr sz="1300"/>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67</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a:t>
            </a:r>
            <a:r>
              <a:rPr lang="en-US" sz="1000">
                <a:solidFill>
                  <a:schemeClr val="dk1"/>
                </a:solidFill>
                <a:latin typeface="Calibri"/>
                <a:ea typeface="Calibri"/>
                <a:cs typeface="Calibri"/>
                <a:sym typeface="Calibri"/>
              </a:rPr>
              <a:t>in </a:t>
            </a:r>
            <a:r>
              <a:rPr lang="en-US" sz="1000">
                <a:solidFill>
                  <a:srgbClr val="000000"/>
                </a:solidFill>
                <a:latin typeface="Calibri"/>
                <a:ea typeface="Calibri"/>
                <a:cs typeface="Calibri"/>
                <a:sym typeface="Calibri"/>
              </a:rPr>
              <a:t>1963</a:t>
            </a:r>
            <a:r>
              <a:rPr lang="en-US" sz="1000">
                <a:solidFill>
                  <a:srgbClr val="FF0000"/>
                </a:solidFill>
                <a:latin typeface="Calibri"/>
                <a:ea typeface="Calibri"/>
                <a:cs typeface="Calibri"/>
                <a:sym typeface="Calibri"/>
              </a:rPr>
              <a:t> </a:t>
            </a:r>
            <a:r>
              <a:rPr lang="en-US" sz="1000">
                <a:solidFill>
                  <a:schemeClr val="dk1"/>
                </a:solidFill>
                <a:latin typeface="Calibri"/>
                <a:ea typeface="Calibri"/>
                <a:cs typeface="Calibri"/>
                <a:sym typeface="Calibri"/>
              </a:rPr>
              <a:t>and was taken off-alert in September 1991. The squadron operated the Minuteman IB and Minuteman II.</a:t>
            </a:r>
            <a:endParaRPr sz="1000" b="1">
              <a:solidFill>
                <a:schemeClr val="dk1"/>
              </a:solidFill>
              <a:latin typeface="Calibri"/>
              <a:ea typeface="Calibri"/>
              <a:cs typeface="Calibri"/>
              <a:sym typeface="Calibri"/>
            </a:endParaRPr>
          </a:p>
        </p:txBody>
      </p:sp>
      <p:sp>
        <p:nvSpPr>
          <p:cNvPr id="1019" name="Google Shape;1019;p73"/>
          <p:cNvSpPr/>
          <p:nvPr/>
        </p:nvSpPr>
        <p:spPr>
          <a:xfrm>
            <a:off x="6999133" y="4805133"/>
            <a:ext cx="1979530" cy="11849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u="sng">
                <a:solidFill>
                  <a:schemeClr val="dk1"/>
                </a:solidFill>
                <a:latin typeface="Calibri"/>
                <a:ea typeface="Calibri"/>
                <a:cs typeface="Calibri"/>
                <a:sym typeface="Calibri"/>
              </a:rPr>
              <a:t>68</a:t>
            </a:r>
            <a:r>
              <a:rPr lang="en-US" sz="1000" b="1" u="sng" baseline="30000">
                <a:solidFill>
                  <a:schemeClr val="dk1"/>
                </a:solidFill>
                <a:latin typeface="Calibri"/>
                <a:ea typeface="Calibri"/>
                <a:cs typeface="Calibri"/>
                <a:sym typeface="Calibri"/>
              </a:rPr>
              <a:t>th</a:t>
            </a:r>
            <a:r>
              <a:rPr lang="en-US" sz="1000" b="1" u="sng">
                <a:solidFill>
                  <a:schemeClr val="dk1"/>
                </a:solidFill>
                <a:latin typeface="Calibri"/>
                <a:ea typeface="Calibri"/>
                <a:cs typeface="Calibri"/>
                <a:sym typeface="Calibri"/>
              </a:rPr>
              <a:t> Strategic Missile Squadron</a:t>
            </a:r>
            <a:endParaRPr sz="1300"/>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68</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1963 </a:t>
            </a:r>
            <a:r>
              <a:rPr lang="en-US" sz="1000">
                <a:solidFill>
                  <a:schemeClr val="dk1"/>
                </a:solidFill>
                <a:latin typeface="Calibri"/>
                <a:ea typeface="Calibri"/>
                <a:cs typeface="Calibri"/>
                <a:sym typeface="Calibri"/>
              </a:rPr>
              <a:t>and was taken off-alert in September 1991. The squadron operated the Minuteman IB and Minuteman II.</a:t>
            </a:r>
            <a:endParaRPr sz="1000" b="1">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7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III – MINOT AFB, ND</a:t>
            </a:r>
            <a:endParaRPr/>
          </a:p>
        </p:txBody>
      </p:sp>
      <p:pic>
        <p:nvPicPr>
          <p:cNvPr id="1025" name="Google Shape;1025;p74" descr="minot.jpg"/>
          <p:cNvPicPr preferRelativeResize="0">
            <a:picLocks noGrp="1"/>
          </p:cNvPicPr>
          <p:nvPr>
            <p:ph type="body" idx="1"/>
          </p:nvPr>
        </p:nvPicPr>
        <p:blipFill rotWithShape="1">
          <a:blip r:embed="rId3">
            <a:alphaModFix/>
          </a:blip>
          <a:srcRect/>
          <a:stretch/>
        </p:blipFill>
        <p:spPr>
          <a:xfrm>
            <a:off x="662606" y="1578595"/>
            <a:ext cx="4615233" cy="4409043"/>
          </a:xfrm>
          <a:prstGeom prst="rect">
            <a:avLst/>
          </a:prstGeom>
          <a:noFill/>
          <a:ln>
            <a:noFill/>
          </a:ln>
        </p:spPr>
      </p:pic>
      <p:sp>
        <p:nvSpPr>
          <p:cNvPr id="1026" name="Google Shape;1026;p7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027" name="Google Shape;1027;p74"/>
          <p:cNvSpPr/>
          <p:nvPr/>
        </p:nvSpPr>
        <p:spPr>
          <a:xfrm>
            <a:off x="1933502" y="4187928"/>
            <a:ext cx="3339036" cy="1769346"/>
          </a:xfrm>
          <a:custGeom>
            <a:avLst/>
            <a:gdLst/>
            <a:ahLst/>
            <a:cxnLst/>
            <a:rect l="l" t="t" r="r" b="b"/>
            <a:pathLst>
              <a:path w="3339036" h="1769346" extrusionOk="0">
                <a:moveTo>
                  <a:pt x="2325909" y="0"/>
                </a:moveTo>
                <a:lnTo>
                  <a:pt x="2589893" y="64210"/>
                </a:lnTo>
                <a:lnTo>
                  <a:pt x="3339036" y="656371"/>
                </a:lnTo>
                <a:lnTo>
                  <a:pt x="2875281" y="1063035"/>
                </a:lnTo>
                <a:lnTo>
                  <a:pt x="2554219" y="963152"/>
                </a:lnTo>
                <a:lnTo>
                  <a:pt x="2375852" y="998825"/>
                </a:lnTo>
                <a:lnTo>
                  <a:pt x="2204620" y="1769346"/>
                </a:lnTo>
                <a:lnTo>
                  <a:pt x="1755134" y="1705136"/>
                </a:lnTo>
                <a:lnTo>
                  <a:pt x="1712326" y="1533909"/>
                </a:lnTo>
                <a:lnTo>
                  <a:pt x="1127281" y="1448296"/>
                </a:lnTo>
                <a:lnTo>
                  <a:pt x="1127281" y="1448296"/>
                </a:lnTo>
                <a:lnTo>
                  <a:pt x="371004" y="1583850"/>
                </a:lnTo>
                <a:lnTo>
                  <a:pt x="0" y="1312741"/>
                </a:lnTo>
                <a:lnTo>
                  <a:pt x="256849" y="1020228"/>
                </a:lnTo>
                <a:lnTo>
                  <a:pt x="1005991" y="1013094"/>
                </a:lnTo>
                <a:lnTo>
                  <a:pt x="963183" y="841867"/>
                </a:lnTo>
                <a:lnTo>
                  <a:pt x="1369861" y="642102"/>
                </a:lnTo>
                <a:lnTo>
                  <a:pt x="1712326" y="799060"/>
                </a:lnTo>
                <a:lnTo>
                  <a:pt x="2026252" y="263975"/>
                </a:lnTo>
                <a:lnTo>
                  <a:pt x="2325909" y="0"/>
                </a:lnTo>
                <a:close/>
              </a:path>
            </a:pathLst>
          </a:custGeom>
          <a:solidFill>
            <a:srgbClr val="FF0000">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8" name="Google Shape;1028;p74"/>
          <p:cNvSpPr/>
          <p:nvPr/>
        </p:nvSpPr>
        <p:spPr>
          <a:xfrm>
            <a:off x="663526" y="2910860"/>
            <a:ext cx="2290237" cy="2261624"/>
          </a:xfrm>
          <a:custGeom>
            <a:avLst/>
            <a:gdLst/>
            <a:ahLst/>
            <a:cxnLst/>
            <a:rect l="l" t="t" r="r" b="b"/>
            <a:pathLst>
              <a:path w="2290237" h="2261624" extrusionOk="0">
                <a:moveTo>
                  <a:pt x="2204620" y="2126069"/>
                </a:moveTo>
                <a:lnTo>
                  <a:pt x="2240294" y="2254489"/>
                </a:lnTo>
                <a:lnTo>
                  <a:pt x="1519690" y="2261624"/>
                </a:lnTo>
                <a:lnTo>
                  <a:pt x="1277110" y="2026187"/>
                </a:lnTo>
                <a:lnTo>
                  <a:pt x="1055935" y="2254489"/>
                </a:lnTo>
                <a:lnTo>
                  <a:pt x="263984" y="1726539"/>
                </a:lnTo>
                <a:lnTo>
                  <a:pt x="770547" y="1262799"/>
                </a:lnTo>
                <a:lnTo>
                  <a:pt x="649257" y="1148648"/>
                </a:lnTo>
                <a:lnTo>
                  <a:pt x="392408" y="1120110"/>
                </a:lnTo>
                <a:lnTo>
                  <a:pt x="0" y="727715"/>
                </a:lnTo>
                <a:lnTo>
                  <a:pt x="535102" y="185496"/>
                </a:lnTo>
                <a:lnTo>
                  <a:pt x="1070204" y="485143"/>
                </a:lnTo>
                <a:lnTo>
                  <a:pt x="1334188" y="235437"/>
                </a:lnTo>
                <a:lnTo>
                  <a:pt x="1391265" y="0"/>
                </a:lnTo>
                <a:lnTo>
                  <a:pt x="1548229" y="192630"/>
                </a:lnTo>
                <a:lnTo>
                  <a:pt x="1847886" y="363857"/>
                </a:lnTo>
                <a:lnTo>
                  <a:pt x="1897829" y="577891"/>
                </a:lnTo>
                <a:lnTo>
                  <a:pt x="1876424" y="670639"/>
                </a:lnTo>
                <a:lnTo>
                  <a:pt x="1805078" y="791925"/>
                </a:lnTo>
                <a:lnTo>
                  <a:pt x="1498286" y="870404"/>
                </a:lnTo>
                <a:lnTo>
                  <a:pt x="1269976" y="877538"/>
                </a:lnTo>
                <a:lnTo>
                  <a:pt x="1833616" y="1512505"/>
                </a:lnTo>
                <a:lnTo>
                  <a:pt x="1833616" y="1669464"/>
                </a:lnTo>
                <a:lnTo>
                  <a:pt x="2183216" y="1655195"/>
                </a:lnTo>
                <a:lnTo>
                  <a:pt x="2290237" y="2054724"/>
                </a:lnTo>
                <a:lnTo>
                  <a:pt x="2204620" y="2126069"/>
                </a:lnTo>
                <a:close/>
              </a:path>
            </a:pathLst>
          </a:custGeom>
          <a:solidFill>
            <a:srgbClr val="008000">
              <a:alpha val="20000"/>
            </a:srgbClr>
          </a:solidFill>
          <a:ln w="254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74"/>
          <p:cNvSpPr/>
          <p:nvPr/>
        </p:nvSpPr>
        <p:spPr>
          <a:xfrm>
            <a:off x="998857" y="1719405"/>
            <a:ext cx="2782530" cy="1655195"/>
          </a:xfrm>
          <a:custGeom>
            <a:avLst/>
            <a:gdLst/>
            <a:ahLst/>
            <a:cxnLst/>
            <a:rect l="l" t="t" r="r" b="b"/>
            <a:pathLst>
              <a:path w="2782530" h="1655195" extrusionOk="0">
                <a:moveTo>
                  <a:pt x="2432930" y="0"/>
                </a:moveTo>
                <a:lnTo>
                  <a:pt x="2782530" y="634967"/>
                </a:lnTo>
                <a:lnTo>
                  <a:pt x="2290236" y="948883"/>
                </a:lnTo>
                <a:lnTo>
                  <a:pt x="2168946" y="934614"/>
                </a:lnTo>
                <a:lnTo>
                  <a:pt x="1690922" y="1177186"/>
                </a:lnTo>
                <a:lnTo>
                  <a:pt x="1498285" y="1519640"/>
                </a:lnTo>
                <a:lnTo>
                  <a:pt x="1212898" y="1369816"/>
                </a:lnTo>
                <a:lnTo>
                  <a:pt x="1041665" y="1155783"/>
                </a:lnTo>
                <a:lnTo>
                  <a:pt x="984587" y="1412623"/>
                </a:lnTo>
                <a:lnTo>
                  <a:pt x="720604" y="1655195"/>
                </a:lnTo>
                <a:lnTo>
                  <a:pt x="192637" y="1348413"/>
                </a:lnTo>
                <a:lnTo>
                  <a:pt x="192637" y="1348413"/>
                </a:lnTo>
                <a:lnTo>
                  <a:pt x="49943" y="1298472"/>
                </a:lnTo>
                <a:lnTo>
                  <a:pt x="49943" y="1212858"/>
                </a:lnTo>
                <a:lnTo>
                  <a:pt x="542237" y="991690"/>
                </a:lnTo>
                <a:lnTo>
                  <a:pt x="620718" y="806194"/>
                </a:lnTo>
                <a:lnTo>
                  <a:pt x="242579" y="813328"/>
                </a:lnTo>
                <a:lnTo>
                  <a:pt x="0" y="613564"/>
                </a:lnTo>
                <a:lnTo>
                  <a:pt x="14269" y="199765"/>
                </a:lnTo>
                <a:lnTo>
                  <a:pt x="499428" y="42807"/>
                </a:lnTo>
                <a:lnTo>
                  <a:pt x="870432" y="634967"/>
                </a:lnTo>
                <a:lnTo>
                  <a:pt x="1170089" y="478009"/>
                </a:lnTo>
                <a:lnTo>
                  <a:pt x="1555363" y="485143"/>
                </a:lnTo>
                <a:lnTo>
                  <a:pt x="1797942" y="214034"/>
                </a:lnTo>
                <a:lnTo>
                  <a:pt x="2432930" y="0"/>
                </a:lnTo>
                <a:close/>
              </a:path>
            </a:pathLst>
          </a:custGeom>
          <a:solidFill>
            <a:srgbClr val="3366FF">
              <a:alpha val="20000"/>
            </a:srgbClr>
          </a:solidFill>
          <a:ln w="2540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0" name="Google Shape;1030;p74"/>
          <p:cNvPicPr preferRelativeResize="0"/>
          <p:nvPr/>
        </p:nvPicPr>
        <p:blipFill rotWithShape="1">
          <a:blip r:embed="rId4">
            <a:alphaModFix/>
          </a:blip>
          <a:srcRect/>
          <a:stretch/>
        </p:blipFill>
        <p:spPr>
          <a:xfrm>
            <a:off x="4274686" y="5172484"/>
            <a:ext cx="760113" cy="862397"/>
          </a:xfrm>
          <a:prstGeom prst="rect">
            <a:avLst/>
          </a:prstGeom>
          <a:noFill/>
          <a:ln>
            <a:noFill/>
          </a:ln>
        </p:spPr>
      </p:pic>
      <p:pic>
        <p:nvPicPr>
          <p:cNvPr id="1031" name="Google Shape;1031;p74" descr="Screen Shot 2022-07-13 at 1.49.37 PM.png"/>
          <p:cNvPicPr preferRelativeResize="0"/>
          <p:nvPr/>
        </p:nvPicPr>
        <p:blipFill rotWithShape="1">
          <a:blip r:embed="rId5">
            <a:alphaModFix/>
          </a:blip>
          <a:srcRect/>
          <a:stretch/>
        </p:blipFill>
        <p:spPr>
          <a:xfrm>
            <a:off x="2369984" y="3642337"/>
            <a:ext cx="744624" cy="862397"/>
          </a:xfrm>
          <a:prstGeom prst="rect">
            <a:avLst/>
          </a:prstGeom>
          <a:noFill/>
          <a:ln>
            <a:noFill/>
          </a:ln>
        </p:spPr>
      </p:pic>
      <p:pic>
        <p:nvPicPr>
          <p:cNvPr id="1032" name="Google Shape;1032;p74" descr="Screen Shot 2022-07-13 at 1.49.54 PM.png"/>
          <p:cNvPicPr preferRelativeResize="0"/>
          <p:nvPr/>
        </p:nvPicPr>
        <p:blipFill rotWithShape="1">
          <a:blip r:embed="rId6">
            <a:alphaModFix/>
          </a:blip>
          <a:srcRect/>
          <a:stretch/>
        </p:blipFill>
        <p:spPr>
          <a:xfrm>
            <a:off x="3190517" y="2512203"/>
            <a:ext cx="820533" cy="862397"/>
          </a:xfrm>
          <a:prstGeom prst="rect">
            <a:avLst/>
          </a:prstGeom>
          <a:noFill/>
          <a:ln>
            <a:noFill/>
          </a:ln>
        </p:spPr>
      </p:pic>
      <p:sp>
        <p:nvSpPr>
          <p:cNvPr id="1033" name="Google Shape;1033;p74"/>
          <p:cNvSpPr/>
          <p:nvPr/>
        </p:nvSpPr>
        <p:spPr>
          <a:xfrm>
            <a:off x="5454367" y="1645924"/>
            <a:ext cx="3060982" cy="1231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740</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Redesignated as the 740</a:t>
            </a:r>
            <a:r>
              <a:rPr lang="en-US" sz="1200" baseline="30000">
                <a:solidFill>
                  <a:srgbClr val="000000"/>
                </a:solidFill>
                <a:latin typeface="Calibri"/>
                <a:ea typeface="Calibri"/>
                <a:cs typeface="Calibri"/>
                <a:sym typeface="Calibri"/>
              </a:rPr>
              <a:t>th</a:t>
            </a:r>
            <a:r>
              <a:rPr lang="en-US" sz="1200">
                <a:solidFill>
                  <a:srgbClr val="000000"/>
                </a:solidFill>
                <a:latin typeface="Calibri"/>
                <a:ea typeface="Calibri"/>
                <a:cs typeface="Calibri"/>
                <a:sym typeface="Calibri"/>
              </a:rPr>
              <a:t> Missile Squadron in 1991. The squadron first went on alert </a:t>
            </a:r>
            <a:r>
              <a:rPr lang="en-US" sz="1200">
                <a:solidFill>
                  <a:schemeClr val="dk1"/>
                </a:solidFill>
                <a:latin typeface="Calibri"/>
                <a:ea typeface="Calibri"/>
                <a:cs typeface="Calibri"/>
                <a:sym typeface="Calibri"/>
              </a:rPr>
              <a:t>in 1963 and remains operational to this day. The squadron has operated the Minuteman IB and Minuteman III.</a:t>
            </a:r>
            <a:endParaRPr sz="1200" b="1">
              <a:solidFill>
                <a:schemeClr val="dk1"/>
              </a:solidFill>
              <a:latin typeface="Calibri"/>
              <a:ea typeface="Calibri"/>
              <a:cs typeface="Calibri"/>
              <a:sym typeface="Calibri"/>
            </a:endParaRPr>
          </a:p>
        </p:txBody>
      </p:sp>
      <p:sp>
        <p:nvSpPr>
          <p:cNvPr id="1034" name="Google Shape;1034;p74"/>
          <p:cNvSpPr/>
          <p:nvPr/>
        </p:nvSpPr>
        <p:spPr>
          <a:xfrm>
            <a:off x="5454367" y="3026784"/>
            <a:ext cx="3060982"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741</a:t>
            </a:r>
            <a:r>
              <a:rPr lang="en-US" sz="1400" b="1" u="sng" baseline="30000">
                <a:solidFill>
                  <a:schemeClr val="dk1"/>
                </a:solidFill>
                <a:latin typeface="Calibri"/>
                <a:ea typeface="Calibri"/>
                <a:cs typeface="Calibri"/>
                <a:sym typeface="Calibri"/>
              </a:rPr>
              <a:t>st</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Redesignated as the 741</a:t>
            </a:r>
            <a:r>
              <a:rPr lang="en-US" sz="1200" baseline="30000">
                <a:solidFill>
                  <a:srgbClr val="000000"/>
                </a:solidFill>
                <a:latin typeface="Calibri"/>
                <a:ea typeface="Calibri"/>
                <a:cs typeface="Calibri"/>
                <a:sym typeface="Calibri"/>
              </a:rPr>
              <a:t>st</a:t>
            </a:r>
            <a:r>
              <a:rPr lang="en-US" sz="1200">
                <a:solidFill>
                  <a:srgbClr val="000000"/>
                </a:solidFill>
                <a:latin typeface="Calibri"/>
                <a:ea typeface="Calibri"/>
                <a:cs typeface="Calibri"/>
                <a:sym typeface="Calibri"/>
              </a:rPr>
              <a:t> Missile Squadron in 1991. The squadron first went on alert </a:t>
            </a:r>
            <a:r>
              <a:rPr lang="en-US" sz="1200">
                <a:solidFill>
                  <a:schemeClr val="dk1"/>
                </a:solidFill>
                <a:latin typeface="Calibri"/>
                <a:ea typeface="Calibri"/>
                <a:cs typeface="Calibri"/>
                <a:sym typeface="Calibri"/>
              </a:rPr>
              <a:t>in 1964 and remains operational to this day. The squadron has operated the Minuteman IB and Minuteman III. It was the first Minuteman squadron to convert to the Minuteman III in 1970.</a:t>
            </a:r>
            <a:endParaRPr sz="1200" b="1">
              <a:solidFill>
                <a:schemeClr val="dk1"/>
              </a:solidFill>
              <a:latin typeface="Calibri"/>
              <a:ea typeface="Calibri"/>
              <a:cs typeface="Calibri"/>
              <a:sym typeface="Calibri"/>
            </a:endParaRPr>
          </a:p>
        </p:txBody>
      </p:sp>
      <p:sp>
        <p:nvSpPr>
          <p:cNvPr id="1035" name="Google Shape;1035;p74"/>
          <p:cNvSpPr/>
          <p:nvPr/>
        </p:nvSpPr>
        <p:spPr>
          <a:xfrm>
            <a:off x="5454367" y="4802719"/>
            <a:ext cx="3060982" cy="12311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742</a:t>
            </a:r>
            <a:r>
              <a:rPr lang="en-US" sz="1400" b="1" u="sng" baseline="30000">
                <a:solidFill>
                  <a:schemeClr val="dk1"/>
                </a:solidFill>
                <a:latin typeface="Calibri"/>
                <a:ea typeface="Calibri"/>
                <a:cs typeface="Calibri"/>
                <a:sym typeface="Calibri"/>
              </a:rPr>
              <a:t>nd</a:t>
            </a:r>
            <a:r>
              <a:rPr lang="en-US" sz="14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200">
                <a:solidFill>
                  <a:srgbClr val="000000"/>
                </a:solidFill>
                <a:latin typeface="Calibri"/>
                <a:ea typeface="Calibri"/>
                <a:cs typeface="Calibri"/>
                <a:sym typeface="Calibri"/>
              </a:rPr>
              <a:t>Redesignated as the 742</a:t>
            </a:r>
            <a:r>
              <a:rPr lang="en-US" sz="1200" baseline="30000">
                <a:solidFill>
                  <a:srgbClr val="000000"/>
                </a:solidFill>
                <a:latin typeface="Calibri"/>
                <a:ea typeface="Calibri"/>
                <a:cs typeface="Calibri"/>
                <a:sym typeface="Calibri"/>
              </a:rPr>
              <a:t>nd</a:t>
            </a:r>
            <a:r>
              <a:rPr lang="en-US" sz="1200">
                <a:solidFill>
                  <a:srgbClr val="000000"/>
                </a:solidFill>
                <a:latin typeface="Calibri"/>
                <a:ea typeface="Calibri"/>
                <a:cs typeface="Calibri"/>
                <a:sym typeface="Calibri"/>
              </a:rPr>
              <a:t> Missile Squadron in 1991. The squadron first went on alert </a:t>
            </a:r>
            <a:r>
              <a:rPr lang="en-US" sz="1200">
                <a:solidFill>
                  <a:schemeClr val="dk1"/>
                </a:solidFill>
                <a:latin typeface="Calibri"/>
                <a:ea typeface="Calibri"/>
                <a:cs typeface="Calibri"/>
                <a:sym typeface="Calibri"/>
              </a:rPr>
              <a:t>in 1964 and remains operational to this day. The squadron has operated the Minuteman IB and Minuteman III.</a:t>
            </a:r>
            <a:endParaRPr sz="1200" b="1">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7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IV – WHITEMAN AFB, MO</a:t>
            </a:r>
            <a:endParaRPr/>
          </a:p>
        </p:txBody>
      </p:sp>
      <p:pic>
        <p:nvPicPr>
          <p:cNvPr id="1041" name="Google Shape;1041;p75" descr="whiteman.jpg"/>
          <p:cNvPicPr preferRelativeResize="0">
            <a:picLocks noGrp="1"/>
          </p:cNvPicPr>
          <p:nvPr>
            <p:ph type="body" idx="1"/>
          </p:nvPr>
        </p:nvPicPr>
        <p:blipFill rotWithShape="1">
          <a:blip r:embed="rId3">
            <a:alphaModFix/>
          </a:blip>
          <a:srcRect/>
          <a:stretch/>
        </p:blipFill>
        <p:spPr>
          <a:xfrm>
            <a:off x="662608" y="1428868"/>
            <a:ext cx="4859795" cy="4935787"/>
          </a:xfrm>
          <a:prstGeom prst="rect">
            <a:avLst/>
          </a:prstGeom>
          <a:noFill/>
          <a:ln>
            <a:noFill/>
          </a:ln>
        </p:spPr>
      </p:pic>
      <p:sp>
        <p:nvSpPr>
          <p:cNvPr id="1042" name="Google Shape;1042;p7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043" name="Google Shape;1043;p75"/>
          <p:cNvSpPr/>
          <p:nvPr/>
        </p:nvSpPr>
        <p:spPr>
          <a:xfrm>
            <a:off x="2766922" y="1574165"/>
            <a:ext cx="2737948" cy="2414364"/>
          </a:xfrm>
          <a:custGeom>
            <a:avLst/>
            <a:gdLst/>
            <a:ahLst/>
            <a:cxnLst/>
            <a:rect l="l" t="t" r="r" b="b"/>
            <a:pathLst>
              <a:path w="2737948" h="2414364" extrusionOk="0">
                <a:moveTo>
                  <a:pt x="164180" y="0"/>
                </a:moveTo>
                <a:lnTo>
                  <a:pt x="1023712" y="24144"/>
                </a:lnTo>
                <a:lnTo>
                  <a:pt x="1231352" y="362155"/>
                </a:lnTo>
                <a:lnTo>
                  <a:pt x="1714236" y="386298"/>
                </a:lnTo>
                <a:lnTo>
                  <a:pt x="2028110" y="318696"/>
                </a:lnTo>
                <a:lnTo>
                  <a:pt x="2298524" y="632563"/>
                </a:lnTo>
                <a:lnTo>
                  <a:pt x="2462705" y="1429303"/>
                </a:lnTo>
                <a:lnTo>
                  <a:pt x="2704146" y="1236154"/>
                </a:lnTo>
                <a:lnTo>
                  <a:pt x="2737948" y="1361701"/>
                </a:lnTo>
                <a:lnTo>
                  <a:pt x="2737948" y="1612795"/>
                </a:lnTo>
                <a:lnTo>
                  <a:pt x="2602741" y="2337104"/>
                </a:lnTo>
                <a:lnTo>
                  <a:pt x="1168577" y="2414364"/>
                </a:lnTo>
                <a:lnTo>
                  <a:pt x="1236181" y="2090839"/>
                </a:lnTo>
                <a:lnTo>
                  <a:pt x="999568" y="1883204"/>
                </a:lnTo>
                <a:lnTo>
                  <a:pt x="1009226" y="1467933"/>
                </a:lnTo>
                <a:lnTo>
                  <a:pt x="1245839" y="1419646"/>
                </a:lnTo>
                <a:lnTo>
                  <a:pt x="1226523" y="1313414"/>
                </a:lnTo>
                <a:lnTo>
                  <a:pt x="743640" y="801569"/>
                </a:lnTo>
                <a:lnTo>
                  <a:pt x="53117" y="753282"/>
                </a:lnTo>
                <a:lnTo>
                  <a:pt x="0" y="516674"/>
                </a:lnTo>
                <a:lnTo>
                  <a:pt x="173838" y="410442"/>
                </a:lnTo>
                <a:lnTo>
                  <a:pt x="164180" y="0"/>
                </a:lnTo>
                <a:close/>
              </a:path>
            </a:pathLst>
          </a:custGeom>
          <a:solidFill>
            <a:srgbClr val="FFFF00">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4" name="Google Shape;1044;p75"/>
          <p:cNvSpPr/>
          <p:nvPr/>
        </p:nvSpPr>
        <p:spPr>
          <a:xfrm>
            <a:off x="1748038" y="1583823"/>
            <a:ext cx="2240579" cy="2839291"/>
          </a:xfrm>
          <a:custGeom>
            <a:avLst/>
            <a:gdLst/>
            <a:ahLst/>
            <a:cxnLst/>
            <a:rect l="l" t="t" r="r" b="b"/>
            <a:pathLst>
              <a:path w="2240579" h="2839291" extrusionOk="0">
                <a:moveTo>
                  <a:pt x="1158920" y="0"/>
                </a:moveTo>
                <a:lnTo>
                  <a:pt x="357333" y="391126"/>
                </a:lnTo>
                <a:lnTo>
                  <a:pt x="197982" y="965745"/>
                </a:lnTo>
                <a:lnTo>
                  <a:pt x="386306" y="960916"/>
                </a:lnTo>
                <a:lnTo>
                  <a:pt x="0" y="1467933"/>
                </a:lnTo>
                <a:lnTo>
                  <a:pt x="9657" y="1820430"/>
                </a:lnTo>
                <a:lnTo>
                  <a:pt x="299387" y="1820430"/>
                </a:lnTo>
                <a:lnTo>
                  <a:pt x="651892" y="1627281"/>
                </a:lnTo>
                <a:lnTo>
                  <a:pt x="801586" y="1714198"/>
                </a:lnTo>
                <a:lnTo>
                  <a:pt x="381478" y="2274330"/>
                </a:lnTo>
                <a:lnTo>
                  <a:pt x="912649" y="2631656"/>
                </a:lnTo>
                <a:lnTo>
                  <a:pt x="1424506" y="2621999"/>
                </a:lnTo>
                <a:lnTo>
                  <a:pt x="1540398" y="2839291"/>
                </a:lnTo>
                <a:lnTo>
                  <a:pt x="2201948" y="2602684"/>
                </a:lnTo>
                <a:lnTo>
                  <a:pt x="2172975" y="2395048"/>
                </a:lnTo>
                <a:lnTo>
                  <a:pt x="2230921" y="2081181"/>
                </a:lnTo>
                <a:lnTo>
                  <a:pt x="1984650" y="1878375"/>
                </a:lnTo>
                <a:lnTo>
                  <a:pt x="2008795" y="1443789"/>
                </a:lnTo>
                <a:lnTo>
                  <a:pt x="2240579" y="1390673"/>
                </a:lnTo>
                <a:lnTo>
                  <a:pt x="2216434" y="1308585"/>
                </a:lnTo>
                <a:lnTo>
                  <a:pt x="1743209" y="811226"/>
                </a:lnTo>
                <a:lnTo>
                  <a:pt x="1057514" y="762938"/>
                </a:lnTo>
                <a:lnTo>
                  <a:pt x="999568" y="492530"/>
                </a:lnTo>
                <a:lnTo>
                  <a:pt x="1168577" y="381469"/>
                </a:lnTo>
                <a:lnTo>
                  <a:pt x="1158920" y="0"/>
                </a:lnTo>
                <a:close/>
              </a:path>
            </a:pathLst>
          </a:custGeom>
          <a:solidFill>
            <a:srgbClr val="008000">
              <a:alpha val="20000"/>
            </a:srgbClr>
          </a:solidFill>
          <a:ln w="25400" cap="flat" cmpd="sng">
            <a:solidFill>
              <a:srgbClr val="008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5" name="Google Shape;1045;p75"/>
          <p:cNvSpPr/>
          <p:nvPr/>
        </p:nvSpPr>
        <p:spPr>
          <a:xfrm>
            <a:off x="720274" y="3228781"/>
            <a:ext cx="2464094" cy="3102410"/>
          </a:xfrm>
          <a:custGeom>
            <a:avLst/>
            <a:gdLst/>
            <a:ahLst/>
            <a:cxnLst/>
            <a:rect l="l" t="t" r="r" b="b"/>
            <a:pathLst>
              <a:path w="2464094" h="3102410" extrusionOk="0">
                <a:moveTo>
                  <a:pt x="1674320" y="0"/>
                </a:moveTo>
                <a:lnTo>
                  <a:pt x="1788047" y="75822"/>
                </a:lnTo>
                <a:lnTo>
                  <a:pt x="1371047" y="638174"/>
                </a:lnTo>
                <a:lnTo>
                  <a:pt x="954046" y="505484"/>
                </a:lnTo>
                <a:lnTo>
                  <a:pt x="644455" y="834049"/>
                </a:lnTo>
                <a:lnTo>
                  <a:pt x="802410" y="1377444"/>
                </a:lnTo>
                <a:lnTo>
                  <a:pt x="909819" y="1263711"/>
                </a:lnTo>
                <a:lnTo>
                  <a:pt x="1377365" y="1131021"/>
                </a:lnTo>
                <a:lnTo>
                  <a:pt x="1484774" y="1320578"/>
                </a:lnTo>
                <a:lnTo>
                  <a:pt x="1844911" y="1143658"/>
                </a:lnTo>
                <a:lnTo>
                  <a:pt x="2078684" y="1251073"/>
                </a:lnTo>
                <a:lnTo>
                  <a:pt x="2464094" y="2502147"/>
                </a:lnTo>
                <a:lnTo>
                  <a:pt x="1996548" y="2489510"/>
                </a:lnTo>
                <a:lnTo>
                  <a:pt x="1604820" y="2615881"/>
                </a:lnTo>
                <a:lnTo>
                  <a:pt x="1819638" y="3096091"/>
                </a:lnTo>
                <a:lnTo>
                  <a:pt x="1668002" y="3102410"/>
                </a:lnTo>
                <a:lnTo>
                  <a:pt x="840319" y="2660111"/>
                </a:lnTo>
                <a:lnTo>
                  <a:pt x="821364" y="2464236"/>
                </a:lnTo>
                <a:lnTo>
                  <a:pt x="941410" y="2331546"/>
                </a:lnTo>
                <a:lnTo>
                  <a:pt x="650773" y="1965070"/>
                </a:lnTo>
                <a:lnTo>
                  <a:pt x="530728" y="1965070"/>
                </a:lnTo>
                <a:lnTo>
                  <a:pt x="12636" y="1168932"/>
                </a:lnTo>
                <a:lnTo>
                  <a:pt x="0" y="650811"/>
                </a:lnTo>
                <a:lnTo>
                  <a:pt x="612864" y="157964"/>
                </a:lnTo>
                <a:lnTo>
                  <a:pt x="1004592" y="170601"/>
                </a:lnTo>
                <a:lnTo>
                  <a:pt x="1004592" y="170601"/>
                </a:lnTo>
                <a:lnTo>
                  <a:pt x="1326819" y="202194"/>
                </a:lnTo>
                <a:lnTo>
                  <a:pt x="1674320" y="0"/>
                </a:lnTo>
                <a:close/>
              </a:path>
            </a:pathLst>
          </a:custGeom>
          <a:solidFill>
            <a:srgbClr val="00A6B7">
              <a:alpha val="20000"/>
            </a:srgbClr>
          </a:solidFill>
          <a:ln w="25400" cap="flat" cmpd="sng">
            <a:solidFill>
              <a:srgbClr val="00A6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6" name="Google Shape;1046;p75" descr="Screen Shot 2022-07-12 at 12.11.06 AM.png"/>
          <p:cNvPicPr preferRelativeResize="0"/>
          <p:nvPr/>
        </p:nvPicPr>
        <p:blipFill rotWithShape="1">
          <a:blip r:embed="rId4">
            <a:alphaModFix/>
          </a:blip>
          <a:srcRect/>
          <a:stretch/>
        </p:blipFill>
        <p:spPr>
          <a:xfrm>
            <a:off x="4482405" y="3961492"/>
            <a:ext cx="810973" cy="853162"/>
          </a:xfrm>
          <a:prstGeom prst="rect">
            <a:avLst/>
          </a:prstGeom>
          <a:noFill/>
          <a:ln>
            <a:noFill/>
          </a:ln>
        </p:spPr>
      </p:pic>
      <p:pic>
        <p:nvPicPr>
          <p:cNvPr id="1047" name="Google Shape;1047;p75" descr="Screen Shot 2022-07-12 at 12.10.52 AM.png"/>
          <p:cNvPicPr preferRelativeResize="0"/>
          <p:nvPr/>
        </p:nvPicPr>
        <p:blipFill rotWithShape="1">
          <a:blip r:embed="rId5">
            <a:alphaModFix/>
          </a:blip>
          <a:srcRect/>
          <a:stretch/>
        </p:blipFill>
        <p:spPr>
          <a:xfrm>
            <a:off x="662606" y="5207000"/>
            <a:ext cx="834595" cy="878522"/>
          </a:xfrm>
          <a:prstGeom prst="rect">
            <a:avLst/>
          </a:prstGeom>
          <a:noFill/>
          <a:ln>
            <a:noFill/>
          </a:ln>
        </p:spPr>
      </p:pic>
      <p:pic>
        <p:nvPicPr>
          <p:cNvPr id="1048" name="Google Shape;1048;p75" descr="Screen Shot 2022-07-12 at 12.10.29 AM.png"/>
          <p:cNvPicPr preferRelativeResize="0"/>
          <p:nvPr/>
        </p:nvPicPr>
        <p:blipFill rotWithShape="1">
          <a:blip r:embed="rId6">
            <a:alphaModFix/>
          </a:blip>
          <a:srcRect/>
          <a:stretch/>
        </p:blipFill>
        <p:spPr>
          <a:xfrm>
            <a:off x="1097424" y="2182091"/>
            <a:ext cx="799553" cy="878522"/>
          </a:xfrm>
          <a:prstGeom prst="rect">
            <a:avLst/>
          </a:prstGeom>
          <a:noFill/>
          <a:ln>
            <a:noFill/>
          </a:ln>
        </p:spPr>
      </p:pic>
      <p:sp>
        <p:nvSpPr>
          <p:cNvPr id="1049" name="Google Shape;1049;p75"/>
          <p:cNvSpPr/>
          <p:nvPr/>
        </p:nvSpPr>
        <p:spPr>
          <a:xfrm>
            <a:off x="5601781" y="1291967"/>
            <a:ext cx="3084380" cy="8771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508</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508</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1964 and </a:t>
            </a:r>
            <a:r>
              <a:rPr lang="en-US" sz="1000">
                <a:solidFill>
                  <a:schemeClr val="dk1"/>
                </a:solidFill>
                <a:latin typeface="Calibri"/>
                <a:ea typeface="Calibri"/>
                <a:cs typeface="Calibri"/>
                <a:sym typeface="Calibri"/>
              </a:rPr>
              <a:t>was taken off-alert in September 1991. The squadron operated the Minuteman IB and Minuteman II.</a:t>
            </a:r>
            <a:endParaRPr sz="1000" b="1">
              <a:solidFill>
                <a:schemeClr val="dk1"/>
              </a:solidFill>
              <a:latin typeface="Calibri"/>
              <a:ea typeface="Calibri"/>
              <a:cs typeface="Calibri"/>
              <a:sym typeface="Calibri"/>
            </a:endParaRPr>
          </a:p>
        </p:txBody>
      </p:sp>
      <p:sp>
        <p:nvSpPr>
          <p:cNvPr id="1050" name="Google Shape;1050;p75"/>
          <p:cNvSpPr/>
          <p:nvPr/>
        </p:nvSpPr>
        <p:spPr>
          <a:xfrm>
            <a:off x="5601781" y="2113452"/>
            <a:ext cx="3084380" cy="14927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509</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509</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1964 and was </a:t>
            </a:r>
            <a:r>
              <a:rPr lang="en-US" sz="1000">
                <a:solidFill>
                  <a:schemeClr val="dk1"/>
                </a:solidFill>
                <a:latin typeface="Calibri"/>
                <a:ea typeface="Calibri"/>
                <a:cs typeface="Calibri"/>
                <a:sym typeface="Calibri"/>
              </a:rPr>
              <a:t>taken off-alert in September 1991. The squadron operated the Minuteman IB and Minuteman II. Normal Minuteman squadron flights were designated A-E, F-J, K-O, however due to high water tables and last minute construction changes of where sites were located, the 509th’s flights were actually: G, H, J, K, L.</a:t>
            </a:r>
            <a:endParaRPr sz="1000" b="1">
              <a:solidFill>
                <a:schemeClr val="dk1"/>
              </a:solidFill>
              <a:latin typeface="Calibri"/>
              <a:ea typeface="Calibri"/>
              <a:cs typeface="Calibri"/>
              <a:sym typeface="Calibri"/>
            </a:endParaRPr>
          </a:p>
        </p:txBody>
      </p:sp>
      <p:sp>
        <p:nvSpPr>
          <p:cNvPr id="1051" name="Google Shape;1051;p75"/>
          <p:cNvSpPr/>
          <p:nvPr/>
        </p:nvSpPr>
        <p:spPr>
          <a:xfrm>
            <a:off x="5601780" y="3606168"/>
            <a:ext cx="3084381" cy="27238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510</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l" rtl="0">
              <a:spcBef>
                <a:spcPts val="0"/>
              </a:spcBef>
              <a:spcAft>
                <a:spcPts val="0"/>
              </a:spcAft>
              <a:buNone/>
            </a:pPr>
            <a:r>
              <a:rPr lang="en-US" sz="1000">
                <a:solidFill>
                  <a:srgbClr val="000000"/>
                </a:solidFill>
                <a:latin typeface="Calibri"/>
                <a:ea typeface="Calibri"/>
                <a:cs typeface="Calibri"/>
                <a:sym typeface="Calibri"/>
              </a:rPr>
              <a:t>Redesignated as the 510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1964 and </a:t>
            </a:r>
            <a:r>
              <a:rPr lang="en-US" sz="1000">
                <a:solidFill>
                  <a:schemeClr val="dk1"/>
                </a:solidFill>
                <a:latin typeface="Calibri"/>
                <a:ea typeface="Calibri"/>
                <a:cs typeface="Calibri"/>
                <a:sym typeface="Calibri"/>
              </a:rPr>
              <a:t>was taken off-alert in September 1991. The squadron operated the Minuteman IB and  Minuteman II. It was unique in the fact that it had ten missiles with their nuclear warheads removed and retrofitted with the Emergency Rocket Communications System (ERCS) for post-attack communications with nuclear forces. Normal Minuteman squadron flights were designated A-E, F-J, K-O, however due to high water tables and last minute construction changes of where sites were located, the 510th’s flights were actually: F, I, M, N, O. The 510</a:t>
            </a:r>
            <a:r>
              <a:rPr lang="en-US" sz="1000" baseline="30000">
                <a:solidFill>
                  <a:schemeClr val="dk1"/>
                </a:solidFill>
                <a:latin typeface="Calibri"/>
                <a:ea typeface="Calibri"/>
                <a:cs typeface="Calibri"/>
                <a:sym typeface="Calibri"/>
              </a:rPr>
              <a:t>th</a:t>
            </a:r>
            <a:r>
              <a:rPr lang="en-US" sz="1000">
                <a:solidFill>
                  <a:schemeClr val="dk1"/>
                </a:solidFill>
                <a:latin typeface="Calibri"/>
                <a:ea typeface="Calibri"/>
                <a:cs typeface="Calibri"/>
                <a:sym typeface="Calibri"/>
              </a:rPr>
              <a:t> was also unique in that it was the only squadron to have one of its Launch Control Facilities (O-01) located on base. O-01 was also preserved as a museum that can be toured today.</a:t>
            </a:r>
            <a:endParaRPr sz="1000" b="1">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7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V – F.E. WARREN AFB, WY</a:t>
            </a:r>
            <a:endParaRPr/>
          </a:p>
        </p:txBody>
      </p:sp>
      <p:pic>
        <p:nvPicPr>
          <p:cNvPr id="1057" name="Google Shape;1057;p76" descr="fe warren.jpg"/>
          <p:cNvPicPr preferRelativeResize="0">
            <a:picLocks noGrp="1"/>
          </p:cNvPicPr>
          <p:nvPr>
            <p:ph type="body" idx="1"/>
          </p:nvPr>
        </p:nvPicPr>
        <p:blipFill rotWithShape="1">
          <a:blip r:embed="rId3">
            <a:alphaModFix/>
          </a:blip>
          <a:srcRect l="-208" r="-123"/>
          <a:stretch/>
        </p:blipFill>
        <p:spPr>
          <a:xfrm>
            <a:off x="662606" y="1476533"/>
            <a:ext cx="5000780" cy="4626943"/>
          </a:xfrm>
          <a:prstGeom prst="rect">
            <a:avLst/>
          </a:prstGeom>
          <a:noFill/>
          <a:ln>
            <a:noFill/>
          </a:ln>
        </p:spPr>
      </p:pic>
      <p:sp>
        <p:nvSpPr>
          <p:cNvPr id="1058" name="Google Shape;1058;p7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059" name="Google Shape;1059;p76"/>
          <p:cNvSpPr/>
          <p:nvPr/>
        </p:nvSpPr>
        <p:spPr>
          <a:xfrm>
            <a:off x="1800679" y="3152321"/>
            <a:ext cx="2335892" cy="1759858"/>
          </a:xfrm>
          <a:custGeom>
            <a:avLst/>
            <a:gdLst/>
            <a:ahLst/>
            <a:cxnLst/>
            <a:rect l="l" t="t" r="r" b="b"/>
            <a:pathLst>
              <a:path w="2335892" h="1759858" extrusionOk="0">
                <a:moveTo>
                  <a:pt x="13607" y="857250"/>
                </a:moveTo>
                <a:lnTo>
                  <a:pt x="267607" y="589643"/>
                </a:lnTo>
                <a:lnTo>
                  <a:pt x="517071" y="612322"/>
                </a:lnTo>
                <a:lnTo>
                  <a:pt x="195035" y="18143"/>
                </a:lnTo>
                <a:lnTo>
                  <a:pt x="793750" y="31750"/>
                </a:lnTo>
                <a:lnTo>
                  <a:pt x="1251857" y="86179"/>
                </a:lnTo>
                <a:lnTo>
                  <a:pt x="1542142" y="81643"/>
                </a:lnTo>
                <a:lnTo>
                  <a:pt x="1764392" y="0"/>
                </a:lnTo>
                <a:lnTo>
                  <a:pt x="2090964" y="113393"/>
                </a:lnTo>
                <a:lnTo>
                  <a:pt x="2335892" y="635000"/>
                </a:lnTo>
                <a:lnTo>
                  <a:pt x="1818821" y="589643"/>
                </a:lnTo>
                <a:lnTo>
                  <a:pt x="1827892" y="997858"/>
                </a:lnTo>
                <a:lnTo>
                  <a:pt x="1614714" y="1265465"/>
                </a:lnTo>
                <a:lnTo>
                  <a:pt x="1419678" y="1224643"/>
                </a:lnTo>
                <a:lnTo>
                  <a:pt x="1437821" y="1442358"/>
                </a:lnTo>
                <a:lnTo>
                  <a:pt x="1183821" y="1759858"/>
                </a:lnTo>
                <a:lnTo>
                  <a:pt x="684892" y="1750786"/>
                </a:lnTo>
                <a:lnTo>
                  <a:pt x="381000" y="1397000"/>
                </a:lnTo>
                <a:lnTo>
                  <a:pt x="0" y="1378858"/>
                </a:lnTo>
                <a:lnTo>
                  <a:pt x="13607" y="857250"/>
                </a:lnTo>
                <a:close/>
              </a:path>
            </a:pathLst>
          </a:custGeom>
          <a:solidFill>
            <a:srgbClr val="FF0000">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0" name="Google Shape;1060;p76"/>
          <p:cNvSpPr/>
          <p:nvPr/>
        </p:nvSpPr>
        <p:spPr>
          <a:xfrm>
            <a:off x="3583214" y="3651250"/>
            <a:ext cx="2054679" cy="1596571"/>
          </a:xfrm>
          <a:custGeom>
            <a:avLst/>
            <a:gdLst/>
            <a:ahLst/>
            <a:cxnLst/>
            <a:rect l="l" t="t" r="r" b="b"/>
            <a:pathLst>
              <a:path w="2054679" h="1596571" extrusionOk="0">
                <a:moveTo>
                  <a:pt x="58965" y="113393"/>
                </a:moveTo>
                <a:lnTo>
                  <a:pt x="562429" y="154214"/>
                </a:lnTo>
                <a:lnTo>
                  <a:pt x="766536" y="185964"/>
                </a:lnTo>
                <a:lnTo>
                  <a:pt x="1192893" y="199571"/>
                </a:lnTo>
                <a:lnTo>
                  <a:pt x="1183822" y="0"/>
                </a:lnTo>
                <a:lnTo>
                  <a:pt x="1551215" y="18143"/>
                </a:lnTo>
                <a:lnTo>
                  <a:pt x="2054679" y="530679"/>
                </a:lnTo>
                <a:lnTo>
                  <a:pt x="1977572" y="898071"/>
                </a:lnTo>
                <a:lnTo>
                  <a:pt x="1678215" y="1360714"/>
                </a:lnTo>
                <a:lnTo>
                  <a:pt x="1102179" y="1351643"/>
                </a:lnTo>
                <a:lnTo>
                  <a:pt x="1038679" y="1569357"/>
                </a:lnTo>
                <a:lnTo>
                  <a:pt x="417286" y="1596571"/>
                </a:lnTo>
                <a:lnTo>
                  <a:pt x="426357" y="1356179"/>
                </a:lnTo>
                <a:lnTo>
                  <a:pt x="530679" y="1229179"/>
                </a:lnTo>
                <a:lnTo>
                  <a:pt x="535215" y="866321"/>
                </a:lnTo>
                <a:lnTo>
                  <a:pt x="585107" y="820964"/>
                </a:lnTo>
                <a:lnTo>
                  <a:pt x="449036" y="639536"/>
                </a:lnTo>
                <a:lnTo>
                  <a:pt x="31750" y="635000"/>
                </a:lnTo>
                <a:lnTo>
                  <a:pt x="0" y="603250"/>
                </a:lnTo>
                <a:lnTo>
                  <a:pt x="68036" y="494393"/>
                </a:lnTo>
                <a:lnTo>
                  <a:pt x="58965" y="113393"/>
                </a:lnTo>
                <a:close/>
              </a:path>
            </a:pathLst>
          </a:custGeom>
          <a:solidFill>
            <a:srgbClr val="0000FF">
              <a:alpha val="20000"/>
            </a:srgbClr>
          </a:solidFill>
          <a:ln w="254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76"/>
          <p:cNvSpPr/>
          <p:nvPr/>
        </p:nvSpPr>
        <p:spPr>
          <a:xfrm>
            <a:off x="2512786" y="4308929"/>
            <a:ext cx="1796143" cy="1773464"/>
          </a:xfrm>
          <a:custGeom>
            <a:avLst/>
            <a:gdLst/>
            <a:ahLst/>
            <a:cxnLst/>
            <a:rect l="l" t="t" r="r" b="b"/>
            <a:pathLst>
              <a:path w="1796143" h="1773464" extrusionOk="0">
                <a:moveTo>
                  <a:pt x="1016000" y="0"/>
                </a:moveTo>
                <a:lnTo>
                  <a:pt x="1496785" y="9071"/>
                </a:lnTo>
                <a:lnTo>
                  <a:pt x="1614714" y="158750"/>
                </a:lnTo>
                <a:lnTo>
                  <a:pt x="1578428" y="204107"/>
                </a:lnTo>
                <a:lnTo>
                  <a:pt x="1578428" y="571500"/>
                </a:lnTo>
                <a:lnTo>
                  <a:pt x="1483178" y="684892"/>
                </a:lnTo>
                <a:lnTo>
                  <a:pt x="1465035" y="943428"/>
                </a:lnTo>
                <a:lnTo>
                  <a:pt x="1465035" y="943428"/>
                </a:lnTo>
                <a:lnTo>
                  <a:pt x="1796143" y="952500"/>
                </a:lnTo>
                <a:lnTo>
                  <a:pt x="1796143" y="1238250"/>
                </a:lnTo>
                <a:lnTo>
                  <a:pt x="1328964" y="1732642"/>
                </a:lnTo>
                <a:lnTo>
                  <a:pt x="204107" y="1773464"/>
                </a:lnTo>
                <a:lnTo>
                  <a:pt x="31750" y="1356178"/>
                </a:lnTo>
                <a:lnTo>
                  <a:pt x="0" y="625928"/>
                </a:lnTo>
                <a:lnTo>
                  <a:pt x="476250" y="639535"/>
                </a:lnTo>
                <a:lnTo>
                  <a:pt x="748393" y="290285"/>
                </a:lnTo>
                <a:lnTo>
                  <a:pt x="730250" y="81642"/>
                </a:lnTo>
                <a:lnTo>
                  <a:pt x="898071" y="136071"/>
                </a:lnTo>
                <a:lnTo>
                  <a:pt x="1016000" y="0"/>
                </a:lnTo>
                <a:close/>
              </a:path>
            </a:pathLst>
          </a:custGeom>
          <a:solidFill>
            <a:srgbClr val="FFFF00">
              <a:alpha val="20000"/>
            </a:srgbClr>
          </a:solidFill>
          <a:ln w="254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2" name="Google Shape;1062;p76"/>
          <p:cNvSpPr/>
          <p:nvPr/>
        </p:nvSpPr>
        <p:spPr>
          <a:xfrm>
            <a:off x="666750" y="2041071"/>
            <a:ext cx="1841500" cy="2122715"/>
          </a:xfrm>
          <a:custGeom>
            <a:avLst/>
            <a:gdLst/>
            <a:ahLst/>
            <a:cxnLst/>
            <a:rect l="l" t="t" r="r" b="b"/>
            <a:pathLst>
              <a:path w="1841500" h="2122715" extrusionOk="0">
                <a:moveTo>
                  <a:pt x="285750" y="0"/>
                </a:moveTo>
                <a:lnTo>
                  <a:pt x="0" y="889000"/>
                </a:lnTo>
                <a:lnTo>
                  <a:pt x="77107" y="1691822"/>
                </a:lnTo>
                <a:lnTo>
                  <a:pt x="4536" y="1723572"/>
                </a:lnTo>
                <a:lnTo>
                  <a:pt x="0" y="1941286"/>
                </a:lnTo>
                <a:lnTo>
                  <a:pt x="426357" y="1778000"/>
                </a:lnTo>
                <a:lnTo>
                  <a:pt x="1124857" y="2122715"/>
                </a:lnTo>
                <a:lnTo>
                  <a:pt x="1124857" y="1945822"/>
                </a:lnTo>
                <a:lnTo>
                  <a:pt x="1406071" y="1673679"/>
                </a:lnTo>
                <a:lnTo>
                  <a:pt x="1614714" y="1696358"/>
                </a:lnTo>
                <a:lnTo>
                  <a:pt x="1292679" y="1106715"/>
                </a:lnTo>
                <a:lnTo>
                  <a:pt x="1632857" y="1115786"/>
                </a:lnTo>
                <a:lnTo>
                  <a:pt x="1841500" y="684893"/>
                </a:lnTo>
                <a:lnTo>
                  <a:pt x="1805214" y="408215"/>
                </a:lnTo>
                <a:lnTo>
                  <a:pt x="1528536" y="195036"/>
                </a:lnTo>
                <a:lnTo>
                  <a:pt x="975179" y="458108"/>
                </a:lnTo>
                <a:lnTo>
                  <a:pt x="993321" y="852715"/>
                </a:lnTo>
                <a:lnTo>
                  <a:pt x="716643" y="743858"/>
                </a:lnTo>
                <a:lnTo>
                  <a:pt x="739321" y="4536"/>
                </a:lnTo>
                <a:lnTo>
                  <a:pt x="285750" y="0"/>
                </a:lnTo>
                <a:close/>
              </a:path>
            </a:pathLst>
          </a:custGeom>
          <a:solidFill>
            <a:srgbClr val="00A6B7">
              <a:alpha val="20000"/>
            </a:srgbClr>
          </a:solidFill>
          <a:ln w="25400" cap="flat" cmpd="sng">
            <a:solidFill>
              <a:srgbClr val="00A6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63" name="Google Shape;1063;p76" descr="Screen Shot 2022-07-11 at 11.42.58 PM.png"/>
          <p:cNvPicPr preferRelativeResize="0"/>
          <p:nvPr/>
        </p:nvPicPr>
        <p:blipFill rotWithShape="1">
          <a:blip r:embed="rId4">
            <a:alphaModFix/>
          </a:blip>
          <a:srcRect l="1858" r="3229"/>
          <a:stretch/>
        </p:blipFill>
        <p:spPr>
          <a:xfrm>
            <a:off x="1445261" y="1518592"/>
            <a:ext cx="710835" cy="837989"/>
          </a:xfrm>
          <a:prstGeom prst="rect">
            <a:avLst/>
          </a:prstGeom>
          <a:noFill/>
          <a:ln>
            <a:noFill/>
          </a:ln>
        </p:spPr>
      </p:pic>
      <p:pic>
        <p:nvPicPr>
          <p:cNvPr id="1064" name="Google Shape;1064;p76" descr="Screen Shot 2022-07-13 at 1.45.59 PM.png"/>
          <p:cNvPicPr preferRelativeResize="0"/>
          <p:nvPr/>
        </p:nvPicPr>
        <p:blipFill rotWithShape="1">
          <a:blip r:embed="rId5">
            <a:alphaModFix/>
          </a:blip>
          <a:srcRect/>
          <a:stretch/>
        </p:blipFill>
        <p:spPr>
          <a:xfrm>
            <a:off x="2741487" y="2480987"/>
            <a:ext cx="841727" cy="768745"/>
          </a:xfrm>
          <a:prstGeom prst="rect">
            <a:avLst/>
          </a:prstGeom>
          <a:noFill/>
          <a:ln>
            <a:noFill/>
          </a:ln>
        </p:spPr>
      </p:pic>
      <p:pic>
        <p:nvPicPr>
          <p:cNvPr id="1065" name="Google Shape;1065;p76" descr="Screen Shot 2022-07-13 at 1.46.14 PM.png"/>
          <p:cNvPicPr preferRelativeResize="0"/>
          <p:nvPr/>
        </p:nvPicPr>
        <p:blipFill rotWithShape="1">
          <a:blip r:embed="rId6">
            <a:alphaModFix/>
          </a:blip>
          <a:srcRect/>
          <a:stretch/>
        </p:blipFill>
        <p:spPr>
          <a:xfrm>
            <a:off x="4733140" y="2841049"/>
            <a:ext cx="801572" cy="817366"/>
          </a:xfrm>
          <a:prstGeom prst="rect">
            <a:avLst/>
          </a:prstGeom>
          <a:noFill/>
          <a:ln>
            <a:noFill/>
          </a:ln>
        </p:spPr>
      </p:pic>
      <p:pic>
        <p:nvPicPr>
          <p:cNvPr id="1066" name="Google Shape;1066;p76" descr="Screen Shot 2022-07-13 at 1.46.28 PM.png"/>
          <p:cNvPicPr preferRelativeResize="0"/>
          <p:nvPr/>
        </p:nvPicPr>
        <p:blipFill rotWithShape="1">
          <a:blip r:embed="rId7">
            <a:alphaModFix/>
          </a:blip>
          <a:srcRect/>
          <a:stretch/>
        </p:blipFill>
        <p:spPr>
          <a:xfrm>
            <a:off x="1800679" y="5286111"/>
            <a:ext cx="716987" cy="817365"/>
          </a:xfrm>
          <a:prstGeom prst="rect">
            <a:avLst/>
          </a:prstGeom>
          <a:noFill/>
          <a:ln>
            <a:noFill/>
          </a:ln>
        </p:spPr>
      </p:pic>
      <p:sp>
        <p:nvSpPr>
          <p:cNvPr id="1067" name="Google Shape;1067;p76"/>
          <p:cNvSpPr/>
          <p:nvPr/>
        </p:nvSpPr>
        <p:spPr>
          <a:xfrm>
            <a:off x="5749196" y="1523323"/>
            <a:ext cx="291428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319</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319</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1964 </a:t>
            </a:r>
            <a:r>
              <a:rPr lang="en-US" sz="1000">
                <a:solidFill>
                  <a:schemeClr val="dk1"/>
                </a:solidFill>
                <a:latin typeface="Calibri"/>
                <a:ea typeface="Calibri"/>
                <a:cs typeface="Calibri"/>
                <a:sym typeface="Calibri"/>
              </a:rPr>
              <a:t>and remains operational to this day. The squadron has operated the Minuteman IB and Minuteman III.</a:t>
            </a:r>
            <a:endParaRPr sz="1000" b="1">
              <a:solidFill>
                <a:schemeClr val="dk1"/>
              </a:solidFill>
              <a:latin typeface="Calibri"/>
              <a:ea typeface="Calibri"/>
              <a:cs typeface="Calibri"/>
              <a:sym typeface="Calibri"/>
            </a:endParaRPr>
          </a:p>
        </p:txBody>
      </p:sp>
      <p:sp>
        <p:nvSpPr>
          <p:cNvPr id="1068" name="Google Shape;1068;p76"/>
          <p:cNvSpPr/>
          <p:nvPr/>
        </p:nvSpPr>
        <p:spPr>
          <a:xfrm>
            <a:off x="5749196" y="2480987"/>
            <a:ext cx="291428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320</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320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squadron first went on alert in 1964 and </a:t>
            </a:r>
            <a:r>
              <a:rPr lang="en-US" sz="1000">
                <a:solidFill>
                  <a:schemeClr val="dk1"/>
                </a:solidFill>
                <a:latin typeface="Calibri"/>
                <a:ea typeface="Calibri"/>
                <a:cs typeface="Calibri"/>
                <a:sym typeface="Calibri"/>
              </a:rPr>
              <a:t>remains operational to this day. The squadron has operated the Minuteman IB and Minuteman III.</a:t>
            </a:r>
            <a:endParaRPr sz="1000" b="1">
              <a:solidFill>
                <a:schemeClr val="dk1"/>
              </a:solidFill>
              <a:latin typeface="Calibri"/>
              <a:ea typeface="Calibri"/>
              <a:cs typeface="Calibri"/>
              <a:sym typeface="Calibri"/>
            </a:endParaRPr>
          </a:p>
        </p:txBody>
      </p:sp>
      <p:sp>
        <p:nvSpPr>
          <p:cNvPr id="1069" name="Google Shape;1069;p76"/>
          <p:cNvSpPr/>
          <p:nvPr/>
        </p:nvSpPr>
        <p:spPr>
          <a:xfrm>
            <a:off x="5749196" y="3421762"/>
            <a:ext cx="2853479"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321</a:t>
            </a:r>
            <a:r>
              <a:rPr lang="en-US" sz="1200" b="1" u="sng" baseline="30000">
                <a:solidFill>
                  <a:schemeClr val="dk1"/>
                </a:solidFill>
                <a:latin typeface="Calibri"/>
                <a:ea typeface="Calibri"/>
                <a:cs typeface="Calibri"/>
                <a:sym typeface="Calibri"/>
              </a:rPr>
              <a:t>st</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321</a:t>
            </a:r>
            <a:r>
              <a:rPr lang="en-US" sz="1000" baseline="30000">
                <a:solidFill>
                  <a:srgbClr val="000000"/>
                </a:solidFill>
                <a:latin typeface="Calibri"/>
                <a:ea typeface="Calibri"/>
                <a:cs typeface="Calibri"/>
                <a:sym typeface="Calibri"/>
              </a:rPr>
              <a:t>st</a:t>
            </a:r>
            <a:r>
              <a:rPr lang="en-US" sz="1000">
                <a:solidFill>
                  <a:srgbClr val="000000"/>
                </a:solidFill>
                <a:latin typeface="Calibri"/>
                <a:ea typeface="Calibri"/>
                <a:cs typeface="Calibri"/>
                <a:sym typeface="Calibri"/>
              </a:rPr>
              <a:t> Missile Squadron in 1991. The squadron first went on alert in 1965 and </a:t>
            </a:r>
            <a:r>
              <a:rPr lang="en-US" sz="1000">
                <a:solidFill>
                  <a:schemeClr val="dk1"/>
                </a:solidFill>
                <a:latin typeface="Calibri"/>
                <a:ea typeface="Calibri"/>
                <a:cs typeface="Calibri"/>
                <a:sym typeface="Calibri"/>
              </a:rPr>
              <a:t>remains operational to this day. The squadron has operated the Minuteman IB and Minuteman III.</a:t>
            </a:r>
            <a:endParaRPr sz="1000" b="1">
              <a:solidFill>
                <a:schemeClr val="dk1"/>
              </a:solidFill>
              <a:latin typeface="Calibri"/>
              <a:ea typeface="Calibri"/>
              <a:cs typeface="Calibri"/>
              <a:sym typeface="Calibri"/>
            </a:endParaRPr>
          </a:p>
        </p:txBody>
      </p:sp>
      <p:sp>
        <p:nvSpPr>
          <p:cNvPr id="1070" name="Google Shape;1070;p76"/>
          <p:cNvSpPr/>
          <p:nvPr/>
        </p:nvSpPr>
        <p:spPr>
          <a:xfrm>
            <a:off x="5749196" y="4393559"/>
            <a:ext cx="2914287" cy="1661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u="sng">
                <a:solidFill>
                  <a:schemeClr val="dk1"/>
                </a:solidFill>
                <a:latin typeface="Calibri"/>
                <a:ea typeface="Calibri"/>
                <a:cs typeface="Calibri"/>
                <a:sym typeface="Calibri"/>
              </a:rPr>
              <a:t>400</a:t>
            </a:r>
            <a:r>
              <a:rPr lang="en-US" sz="1200" b="1" u="sng" baseline="30000">
                <a:solidFill>
                  <a:schemeClr val="dk1"/>
                </a:solidFill>
                <a:latin typeface="Calibri"/>
                <a:ea typeface="Calibri"/>
                <a:cs typeface="Calibri"/>
                <a:sym typeface="Calibri"/>
              </a:rPr>
              <a:t>th</a:t>
            </a:r>
            <a:r>
              <a:rPr lang="en-US" sz="12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The 400</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was the last Boeing-built squadron to go on alert in 1965. It </a:t>
            </a:r>
            <a:r>
              <a:rPr lang="en-US" sz="1000">
                <a:solidFill>
                  <a:schemeClr val="dk1"/>
                </a:solidFill>
                <a:latin typeface="Calibri"/>
                <a:ea typeface="Calibri"/>
                <a:cs typeface="Calibri"/>
                <a:sym typeface="Calibri"/>
              </a:rPr>
              <a:t>began being converted to a Peacekeeper ICBM squadron in 1986 and ceased Minuteman III operations in 1988 when the conversion was complete. The squadron operated the Minuteman IB and then Minuteman III prior to converting to the Peacekeeper ICBM. Former site   Q-01 Missile Alert Facility is now preserved as a museum with the Wyoming State Historic Sites.</a:t>
            </a:r>
            <a:endParaRPr sz="1000" b="1">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7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WING VI – GRAND FORKS AFB, ND</a:t>
            </a:r>
            <a:endParaRPr/>
          </a:p>
        </p:txBody>
      </p:sp>
      <p:pic>
        <p:nvPicPr>
          <p:cNvPr id="1076" name="Google Shape;1076;p77" descr="grand forks.jpg"/>
          <p:cNvPicPr preferRelativeResize="0">
            <a:picLocks noGrp="1"/>
          </p:cNvPicPr>
          <p:nvPr>
            <p:ph type="body" idx="1"/>
          </p:nvPr>
        </p:nvPicPr>
        <p:blipFill rotWithShape="1">
          <a:blip r:embed="rId3">
            <a:alphaModFix/>
          </a:blip>
          <a:srcRect/>
          <a:stretch/>
        </p:blipFill>
        <p:spPr>
          <a:xfrm>
            <a:off x="662606" y="1442512"/>
            <a:ext cx="3578418" cy="4894485"/>
          </a:xfrm>
          <a:prstGeom prst="rect">
            <a:avLst/>
          </a:prstGeom>
          <a:noFill/>
          <a:ln>
            <a:noFill/>
          </a:ln>
        </p:spPr>
      </p:pic>
      <p:sp>
        <p:nvSpPr>
          <p:cNvPr id="1077" name="Google Shape;1077;p7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078" name="Google Shape;1078;p77"/>
          <p:cNvSpPr/>
          <p:nvPr/>
        </p:nvSpPr>
        <p:spPr>
          <a:xfrm>
            <a:off x="680357" y="1474107"/>
            <a:ext cx="2095500" cy="1546679"/>
          </a:xfrm>
          <a:custGeom>
            <a:avLst/>
            <a:gdLst/>
            <a:ahLst/>
            <a:cxnLst/>
            <a:rect l="l" t="t" r="r" b="b"/>
            <a:pathLst>
              <a:path w="2095500" h="1546679" extrusionOk="0">
                <a:moveTo>
                  <a:pt x="244929" y="40822"/>
                </a:moveTo>
                <a:lnTo>
                  <a:pt x="1016000" y="0"/>
                </a:lnTo>
                <a:lnTo>
                  <a:pt x="1043214" y="108857"/>
                </a:lnTo>
                <a:lnTo>
                  <a:pt x="1315357" y="104322"/>
                </a:lnTo>
                <a:lnTo>
                  <a:pt x="1637393" y="426357"/>
                </a:lnTo>
                <a:lnTo>
                  <a:pt x="1655536" y="680357"/>
                </a:lnTo>
                <a:lnTo>
                  <a:pt x="1587500" y="793750"/>
                </a:lnTo>
                <a:lnTo>
                  <a:pt x="2077357" y="1147536"/>
                </a:lnTo>
                <a:lnTo>
                  <a:pt x="2095500" y="1451429"/>
                </a:lnTo>
                <a:lnTo>
                  <a:pt x="1283607" y="1478643"/>
                </a:lnTo>
                <a:lnTo>
                  <a:pt x="1152072" y="1528536"/>
                </a:lnTo>
                <a:lnTo>
                  <a:pt x="721179" y="1369786"/>
                </a:lnTo>
                <a:lnTo>
                  <a:pt x="598714" y="1528536"/>
                </a:lnTo>
                <a:lnTo>
                  <a:pt x="172357" y="1546679"/>
                </a:lnTo>
                <a:lnTo>
                  <a:pt x="0" y="1401536"/>
                </a:lnTo>
                <a:lnTo>
                  <a:pt x="68036" y="1034143"/>
                </a:lnTo>
                <a:lnTo>
                  <a:pt x="471714" y="916214"/>
                </a:lnTo>
                <a:lnTo>
                  <a:pt x="566964" y="698500"/>
                </a:lnTo>
                <a:lnTo>
                  <a:pt x="254000" y="154214"/>
                </a:lnTo>
                <a:lnTo>
                  <a:pt x="244929" y="40822"/>
                </a:lnTo>
                <a:close/>
              </a:path>
            </a:pathLst>
          </a:custGeom>
          <a:solidFill>
            <a:srgbClr val="0000FF">
              <a:alpha val="20000"/>
            </a:srgbClr>
          </a:solidFill>
          <a:ln w="25400"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77"/>
          <p:cNvSpPr/>
          <p:nvPr/>
        </p:nvSpPr>
        <p:spPr>
          <a:xfrm>
            <a:off x="1097643" y="2871107"/>
            <a:ext cx="1873250" cy="1846036"/>
          </a:xfrm>
          <a:custGeom>
            <a:avLst/>
            <a:gdLst/>
            <a:ahLst/>
            <a:cxnLst/>
            <a:rect l="l" t="t" r="r" b="b"/>
            <a:pathLst>
              <a:path w="1873250" h="1846036" extrusionOk="0">
                <a:moveTo>
                  <a:pt x="1818821" y="77107"/>
                </a:moveTo>
                <a:lnTo>
                  <a:pt x="870857" y="104322"/>
                </a:lnTo>
                <a:lnTo>
                  <a:pt x="734786" y="158750"/>
                </a:lnTo>
                <a:lnTo>
                  <a:pt x="308428" y="0"/>
                </a:lnTo>
                <a:lnTo>
                  <a:pt x="190500" y="158750"/>
                </a:lnTo>
                <a:lnTo>
                  <a:pt x="267607" y="217714"/>
                </a:lnTo>
                <a:lnTo>
                  <a:pt x="22678" y="258536"/>
                </a:lnTo>
                <a:lnTo>
                  <a:pt x="0" y="870857"/>
                </a:lnTo>
                <a:lnTo>
                  <a:pt x="353786" y="1156607"/>
                </a:lnTo>
                <a:lnTo>
                  <a:pt x="167821" y="1814286"/>
                </a:lnTo>
                <a:lnTo>
                  <a:pt x="249464" y="1846036"/>
                </a:lnTo>
                <a:lnTo>
                  <a:pt x="1074964" y="1415143"/>
                </a:lnTo>
                <a:lnTo>
                  <a:pt x="1224643" y="1283607"/>
                </a:lnTo>
                <a:lnTo>
                  <a:pt x="1319893" y="1315357"/>
                </a:lnTo>
                <a:lnTo>
                  <a:pt x="1632857" y="1242786"/>
                </a:lnTo>
                <a:lnTo>
                  <a:pt x="1605643" y="975179"/>
                </a:lnTo>
                <a:lnTo>
                  <a:pt x="1873250" y="576036"/>
                </a:lnTo>
                <a:lnTo>
                  <a:pt x="1864178" y="272143"/>
                </a:lnTo>
                <a:lnTo>
                  <a:pt x="1818821" y="77107"/>
                </a:lnTo>
                <a:close/>
              </a:path>
            </a:pathLst>
          </a:custGeom>
          <a:solidFill>
            <a:srgbClr val="FF0000">
              <a:alpha val="20000"/>
            </a:srgbClr>
          </a:solid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0" name="Google Shape;1080;p77"/>
          <p:cNvSpPr/>
          <p:nvPr/>
        </p:nvSpPr>
        <p:spPr>
          <a:xfrm>
            <a:off x="1619250" y="4127500"/>
            <a:ext cx="1587500" cy="2199821"/>
          </a:xfrm>
          <a:custGeom>
            <a:avLst/>
            <a:gdLst/>
            <a:ahLst/>
            <a:cxnLst/>
            <a:rect l="l" t="t" r="r" b="b"/>
            <a:pathLst>
              <a:path w="1587500" h="2199821" extrusionOk="0">
                <a:moveTo>
                  <a:pt x="1120321" y="0"/>
                </a:moveTo>
                <a:lnTo>
                  <a:pt x="798286" y="90714"/>
                </a:lnTo>
                <a:lnTo>
                  <a:pt x="707571" y="49893"/>
                </a:lnTo>
                <a:lnTo>
                  <a:pt x="571500" y="167821"/>
                </a:lnTo>
                <a:lnTo>
                  <a:pt x="0" y="467179"/>
                </a:lnTo>
                <a:lnTo>
                  <a:pt x="254000" y="1025071"/>
                </a:lnTo>
                <a:lnTo>
                  <a:pt x="122464" y="1074964"/>
                </a:lnTo>
                <a:lnTo>
                  <a:pt x="367393" y="1664607"/>
                </a:lnTo>
                <a:lnTo>
                  <a:pt x="721179" y="1655536"/>
                </a:lnTo>
                <a:lnTo>
                  <a:pt x="893536" y="2199821"/>
                </a:lnTo>
                <a:lnTo>
                  <a:pt x="1542143" y="2195286"/>
                </a:lnTo>
                <a:lnTo>
                  <a:pt x="1587500" y="2145393"/>
                </a:lnTo>
                <a:lnTo>
                  <a:pt x="1292679" y="1428750"/>
                </a:lnTo>
                <a:lnTo>
                  <a:pt x="1124857" y="1256393"/>
                </a:lnTo>
                <a:lnTo>
                  <a:pt x="1406071" y="934357"/>
                </a:lnTo>
                <a:lnTo>
                  <a:pt x="1165679" y="721179"/>
                </a:lnTo>
                <a:lnTo>
                  <a:pt x="1288143" y="666750"/>
                </a:lnTo>
                <a:lnTo>
                  <a:pt x="1342571" y="385536"/>
                </a:lnTo>
                <a:lnTo>
                  <a:pt x="1120321" y="0"/>
                </a:lnTo>
                <a:close/>
              </a:path>
            </a:pathLst>
          </a:custGeom>
          <a:solidFill>
            <a:srgbClr val="00A6B7">
              <a:alpha val="20000"/>
            </a:srgbClr>
          </a:solidFill>
          <a:ln w="25400" cap="flat" cmpd="sng">
            <a:solidFill>
              <a:srgbClr val="00A6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81" name="Google Shape;1081;p77" descr="Screen Shot 2022-07-13 at 1.47.25 PM.png"/>
          <p:cNvPicPr preferRelativeResize="0"/>
          <p:nvPr/>
        </p:nvPicPr>
        <p:blipFill rotWithShape="1">
          <a:blip r:embed="rId4">
            <a:alphaModFix/>
          </a:blip>
          <a:srcRect/>
          <a:stretch/>
        </p:blipFill>
        <p:spPr>
          <a:xfrm>
            <a:off x="396007" y="1702550"/>
            <a:ext cx="701636" cy="785479"/>
          </a:xfrm>
          <a:prstGeom prst="rect">
            <a:avLst/>
          </a:prstGeom>
          <a:noFill/>
          <a:ln>
            <a:noFill/>
          </a:ln>
        </p:spPr>
      </p:pic>
      <p:pic>
        <p:nvPicPr>
          <p:cNvPr id="1082" name="Google Shape;1082;p77" descr="Screen Shot 2022-07-13 at 1.47.39 PM.png"/>
          <p:cNvPicPr preferRelativeResize="0"/>
          <p:nvPr/>
        </p:nvPicPr>
        <p:blipFill rotWithShape="1">
          <a:blip r:embed="rId5">
            <a:alphaModFix/>
          </a:blip>
          <a:srcRect/>
          <a:stretch/>
        </p:blipFill>
        <p:spPr>
          <a:xfrm>
            <a:off x="408005" y="3496809"/>
            <a:ext cx="689638" cy="801136"/>
          </a:xfrm>
          <a:prstGeom prst="rect">
            <a:avLst/>
          </a:prstGeom>
          <a:noFill/>
          <a:ln>
            <a:noFill/>
          </a:ln>
        </p:spPr>
      </p:pic>
      <p:pic>
        <p:nvPicPr>
          <p:cNvPr id="1083" name="Google Shape;1083;p77" descr="Screen Shot 2022-07-13 at 1.48.47 PM.png"/>
          <p:cNvPicPr preferRelativeResize="0"/>
          <p:nvPr/>
        </p:nvPicPr>
        <p:blipFill rotWithShape="1">
          <a:blip r:embed="rId6">
            <a:alphaModFix/>
          </a:blip>
          <a:srcRect/>
          <a:stretch/>
        </p:blipFill>
        <p:spPr>
          <a:xfrm>
            <a:off x="1097643" y="5008039"/>
            <a:ext cx="648382" cy="809495"/>
          </a:xfrm>
          <a:prstGeom prst="rect">
            <a:avLst/>
          </a:prstGeom>
          <a:noFill/>
          <a:ln>
            <a:noFill/>
          </a:ln>
        </p:spPr>
      </p:pic>
      <p:sp>
        <p:nvSpPr>
          <p:cNvPr id="1084" name="Google Shape;1084;p77"/>
          <p:cNvSpPr/>
          <p:nvPr/>
        </p:nvSpPr>
        <p:spPr>
          <a:xfrm>
            <a:off x="4637911" y="1474107"/>
            <a:ext cx="3651363" cy="13388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446</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446</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446th was a Sylvania-built squadron first going on alert with the Minuteman II </a:t>
            </a:r>
            <a:r>
              <a:rPr lang="en-US" sz="1000">
                <a:solidFill>
                  <a:schemeClr val="dk1"/>
                </a:solidFill>
                <a:latin typeface="Calibri"/>
                <a:ea typeface="Calibri"/>
                <a:cs typeface="Calibri"/>
                <a:sym typeface="Calibri"/>
              </a:rPr>
              <a:t>in</a:t>
            </a:r>
            <a:r>
              <a:rPr lang="en-US" sz="1000">
                <a:solidFill>
                  <a:srgbClr val="FF0000"/>
                </a:solidFill>
                <a:latin typeface="Calibri"/>
                <a:ea typeface="Calibri"/>
                <a:cs typeface="Calibri"/>
                <a:sym typeface="Calibri"/>
              </a:rPr>
              <a:t> </a:t>
            </a:r>
            <a:r>
              <a:rPr lang="en-US" sz="1000">
                <a:solidFill>
                  <a:srgbClr val="000000"/>
                </a:solidFill>
                <a:latin typeface="Calibri"/>
                <a:ea typeface="Calibri"/>
                <a:cs typeface="Calibri"/>
                <a:sym typeface="Calibri"/>
              </a:rPr>
              <a:t>1966 and </a:t>
            </a:r>
            <a:r>
              <a:rPr lang="en-US" sz="1000">
                <a:solidFill>
                  <a:schemeClr val="dk1"/>
                </a:solidFill>
                <a:latin typeface="Calibri"/>
                <a:ea typeface="Calibri"/>
                <a:cs typeface="Calibri"/>
                <a:sym typeface="Calibri"/>
              </a:rPr>
              <a:t>was taken off-alert </a:t>
            </a:r>
            <a:r>
              <a:rPr lang="en-US" sz="1000">
                <a:solidFill>
                  <a:srgbClr val="000000"/>
                </a:solidFill>
                <a:latin typeface="Calibri"/>
                <a:ea typeface="Calibri"/>
                <a:cs typeface="Calibri"/>
                <a:sym typeface="Calibri"/>
              </a:rPr>
              <a:t>in 1997. It transferred its Minuteman III missiles to Malmstrom AFB in the </a:t>
            </a:r>
            <a:r>
              <a:rPr lang="en-US" sz="1000">
                <a:solidFill>
                  <a:schemeClr val="dk1"/>
                </a:solidFill>
                <a:latin typeface="Calibri"/>
                <a:ea typeface="Calibri"/>
                <a:cs typeface="Calibri"/>
                <a:sym typeface="Calibri"/>
              </a:rPr>
              <a:t>mid-1990s as it was converting from Minuteman II missiles and the 446</a:t>
            </a:r>
            <a:r>
              <a:rPr lang="en-US" sz="1000" baseline="30000">
                <a:solidFill>
                  <a:schemeClr val="dk1"/>
                </a:solidFill>
                <a:latin typeface="Calibri"/>
                <a:ea typeface="Calibri"/>
                <a:cs typeface="Calibri"/>
                <a:sym typeface="Calibri"/>
              </a:rPr>
              <a:t>th</a:t>
            </a:r>
            <a:r>
              <a:rPr lang="en-US" sz="1000">
                <a:solidFill>
                  <a:schemeClr val="dk1"/>
                </a:solidFill>
                <a:latin typeface="Calibri"/>
                <a:ea typeface="Calibri"/>
                <a:cs typeface="Calibri"/>
                <a:sym typeface="Calibri"/>
              </a:rPr>
              <a:t> was deactivating. The squadron operated the Minuteman II and Minuteman III.</a:t>
            </a:r>
            <a:endParaRPr sz="1000" b="1">
              <a:solidFill>
                <a:schemeClr val="dk1"/>
              </a:solidFill>
              <a:latin typeface="Calibri"/>
              <a:ea typeface="Calibri"/>
              <a:cs typeface="Calibri"/>
              <a:sym typeface="Calibri"/>
            </a:endParaRPr>
          </a:p>
        </p:txBody>
      </p:sp>
      <p:sp>
        <p:nvSpPr>
          <p:cNvPr id="1085" name="Google Shape;1085;p77"/>
          <p:cNvSpPr/>
          <p:nvPr/>
        </p:nvSpPr>
        <p:spPr>
          <a:xfrm>
            <a:off x="4637911" y="2959117"/>
            <a:ext cx="3651363" cy="13388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447</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447</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447th was a Sylvania-built squadron first going on alert with the Minuteman II </a:t>
            </a:r>
            <a:r>
              <a:rPr lang="en-US" sz="1000">
                <a:solidFill>
                  <a:schemeClr val="dk1"/>
                </a:solidFill>
                <a:latin typeface="Calibri"/>
                <a:ea typeface="Calibri"/>
                <a:cs typeface="Calibri"/>
                <a:sym typeface="Calibri"/>
              </a:rPr>
              <a:t>in</a:t>
            </a:r>
            <a:r>
              <a:rPr lang="en-US" sz="1000">
                <a:solidFill>
                  <a:srgbClr val="FF0000"/>
                </a:solidFill>
                <a:latin typeface="Calibri"/>
                <a:ea typeface="Calibri"/>
                <a:cs typeface="Calibri"/>
                <a:sym typeface="Calibri"/>
              </a:rPr>
              <a:t> </a:t>
            </a:r>
            <a:r>
              <a:rPr lang="en-US" sz="1000">
                <a:solidFill>
                  <a:srgbClr val="000000"/>
                </a:solidFill>
                <a:latin typeface="Calibri"/>
                <a:ea typeface="Calibri"/>
                <a:cs typeface="Calibri"/>
                <a:sym typeface="Calibri"/>
              </a:rPr>
              <a:t>1966 and </a:t>
            </a:r>
            <a:r>
              <a:rPr lang="en-US" sz="1000">
                <a:solidFill>
                  <a:schemeClr val="dk1"/>
                </a:solidFill>
                <a:latin typeface="Calibri"/>
                <a:ea typeface="Calibri"/>
                <a:cs typeface="Calibri"/>
                <a:sym typeface="Calibri"/>
              </a:rPr>
              <a:t>was taken off-alert </a:t>
            </a:r>
            <a:r>
              <a:rPr lang="en-US" sz="1000">
                <a:solidFill>
                  <a:srgbClr val="000000"/>
                </a:solidFill>
                <a:latin typeface="Calibri"/>
                <a:ea typeface="Calibri"/>
                <a:cs typeface="Calibri"/>
                <a:sym typeface="Calibri"/>
              </a:rPr>
              <a:t>in 1998. It transferred its Minuteman III missiles to Malmstrom AFB in the mid-1990s as it was converting from Minuteman II missiles and the 447</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was deactivating. The squadron operated the Minuteman </a:t>
            </a:r>
            <a:r>
              <a:rPr lang="en-US" sz="1000">
                <a:solidFill>
                  <a:schemeClr val="dk1"/>
                </a:solidFill>
                <a:latin typeface="Calibri"/>
                <a:ea typeface="Calibri"/>
                <a:cs typeface="Calibri"/>
                <a:sym typeface="Calibri"/>
              </a:rPr>
              <a:t>II and Minuteman III.</a:t>
            </a:r>
            <a:endParaRPr sz="1000" b="1">
              <a:solidFill>
                <a:schemeClr val="dk1"/>
              </a:solidFill>
              <a:latin typeface="Calibri"/>
              <a:ea typeface="Calibri"/>
              <a:cs typeface="Calibri"/>
              <a:sym typeface="Calibri"/>
            </a:endParaRPr>
          </a:p>
        </p:txBody>
      </p:sp>
      <p:sp>
        <p:nvSpPr>
          <p:cNvPr id="1086" name="Google Shape;1086;p77"/>
          <p:cNvSpPr/>
          <p:nvPr/>
        </p:nvSpPr>
        <p:spPr>
          <a:xfrm>
            <a:off x="4637911" y="4526828"/>
            <a:ext cx="3651363" cy="18004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u="sng">
                <a:solidFill>
                  <a:schemeClr val="dk1"/>
                </a:solidFill>
                <a:latin typeface="Calibri"/>
                <a:ea typeface="Calibri"/>
                <a:cs typeface="Calibri"/>
                <a:sym typeface="Calibri"/>
              </a:rPr>
              <a:t>448</a:t>
            </a:r>
            <a:r>
              <a:rPr lang="en-US" sz="1100" b="1" u="sng" baseline="30000">
                <a:solidFill>
                  <a:schemeClr val="dk1"/>
                </a:solidFill>
                <a:latin typeface="Calibri"/>
                <a:ea typeface="Calibri"/>
                <a:cs typeface="Calibri"/>
                <a:sym typeface="Calibri"/>
              </a:rPr>
              <a:t>th</a:t>
            </a:r>
            <a:r>
              <a:rPr lang="en-US" sz="1100" b="1" u="sng">
                <a:solidFill>
                  <a:schemeClr val="dk1"/>
                </a:solidFill>
                <a:latin typeface="Calibri"/>
                <a:ea typeface="Calibri"/>
                <a:cs typeface="Calibri"/>
                <a:sym typeface="Calibri"/>
              </a:rPr>
              <a:t> Strategic Missile Squadron</a:t>
            </a:r>
            <a:endParaRPr/>
          </a:p>
          <a:p>
            <a:pPr marL="0" marR="0" lvl="0" indent="0" algn="just" rtl="0">
              <a:spcBef>
                <a:spcPts val="0"/>
              </a:spcBef>
              <a:spcAft>
                <a:spcPts val="0"/>
              </a:spcAft>
              <a:buNone/>
            </a:pPr>
            <a:r>
              <a:rPr lang="en-US" sz="1000">
                <a:solidFill>
                  <a:srgbClr val="000000"/>
                </a:solidFill>
                <a:latin typeface="Calibri"/>
                <a:ea typeface="Calibri"/>
                <a:cs typeface="Calibri"/>
                <a:sym typeface="Calibri"/>
              </a:rPr>
              <a:t>Redesignated as the 448</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Missile Squadron in 1991. The 448th was a Sylvania-built squadron first going on alert with the Minuteman II </a:t>
            </a:r>
            <a:r>
              <a:rPr lang="en-US" sz="1000">
                <a:solidFill>
                  <a:schemeClr val="dk1"/>
                </a:solidFill>
                <a:latin typeface="Calibri"/>
                <a:ea typeface="Calibri"/>
                <a:cs typeface="Calibri"/>
                <a:sym typeface="Calibri"/>
              </a:rPr>
              <a:t>in</a:t>
            </a:r>
            <a:r>
              <a:rPr lang="en-US" sz="1000">
                <a:solidFill>
                  <a:srgbClr val="FF0000"/>
                </a:solidFill>
                <a:latin typeface="Calibri"/>
                <a:ea typeface="Calibri"/>
                <a:cs typeface="Calibri"/>
                <a:sym typeface="Calibri"/>
              </a:rPr>
              <a:t> </a:t>
            </a:r>
            <a:r>
              <a:rPr lang="en-US" sz="1000">
                <a:solidFill>
                  <a:srgbClr val="000000"/>
                </a:solidFill>
                <a:latin typeface="Calibri"/>
                <a:ea typeface="Calibri"/>
                <a:cs typeface="Calibri"/>
                <a:sym typeface="Calibri"/>
              </a:rPr>
              <a:t>1966</a:t>
            </a:r>
            <a:r>
              <a:rPr lang="en-US" sz="1000">
                <a:solidFill>
                  <a:srgbClr val="FF0000"/>
                </a:solidFill>
                <a:latin typeface="Calibri"/>
                <a:ea typeface="Calibri"/>
                <a:cs typeface="Calibri"/>
                <a:sym typeface="Calibri"/>
              </a:rPr>
              <a:t> </a:t>
            </a:r>
            <a:r>
              <a:rPr lang="en-US" sz="1000">
                <a:solidFill>
                  <a:schemeClr val="dk1"/>
                </a:solidFill>
                <a:latin typeface="Calibri"/>
                <a:ea typeface="Calibri"/>
                <a:cs typeface="Calibri"/>
                <a:sym typeface="Calibri"/>
              </a:rPr>
              <a:t>and was taken off-alert </a:t>
            </a:r>
            <a:r>
              <a:rPr lang="en-US" sz="1000">
                <a:solidFill>
                  <a:srgbClr val="000000"/>
                </a:solidFill>
                <a:latin typeface="Calibri"/>
                <a:ea typeface="Calibri"/>
                <a:cs typeface="Calibri"/>
                <a:sym typeface="Calibri"/>
              </a:rPr>
              <a:t>in 1997. It transferred its Minuteman III missiles to Malmstrom AFB in the mid-1990s as it was converting from Minuteman II missiles and the 448</a:t>
            </a:r>
            <a:r>
              <a:rPr lang="en-US" sz="1000" baseline="30000">
                <a:solidFill>
                  <a:srgbClr val="000000"/>
                </a:solidFill>
                <a:latin typeface="Calibri"/>
                <a:ea typeface="Calibri"/>
                <a:cs typeface="Calibri"/>
                <a:sym typeface="Calibri"/>
              </a:rPr>
              <a:t>th</a:t>
            </a:r>
            <a:r>
              <a:rPr lang="en-US" sz="1000">
                <a:solidFill>
                  <a:srgbClr val="000000"/>
                </a:solidFill>
                <a:latin typeface="Calibri"/>
                <a:ea typeface="Calibri"/>
                <a:cs typeface="Calibri"/>
                <a:sym typeface="Calibri"/>
              </a:rPr>
              <a:t> was deactivating. The squadron operated the Minuteman </a:t>
            </a:r>
            <a:r>
              <a:rPr lang="en-US" sz="1000">
                <a:solidFill>
                  <a:schemeClr val="dk1"/>
                </a:solidFill>
                <a:latin typeface="Calibri"/>
                <a:ea typeface="Calibri"/>
                <a:cs typeface="Calibri"/>
                <a:sym typeface="Calibri"/>
              </a:rPr>
              <a:t>II and Minuteman III. Two of its former facilities (O-0 and N-33) are now museum sites with the State Historical Society of North Dakota and can be toured today.</a:t>
            </a:r>
            <a:endParaRPr sz="1000" b="1">
              <a:solidFill>
                <a:schemeClr val="dk1"/>
              </a:solidFill>
              <a:latin typeface="Calibri"/>
              <a:ea typeface="Calibri"/>
              <a:cs typeface="Calibri"/>
              <a:sym typeface="Calibri"/>
            </a:endParaRPr>
          </a:p>
          <a:p>
            <a:pPr marL="0" marR="0" lvl="0" indent="0" algn="just" rtl="0">
              <a:spcBef>
                <a:spcPts val="0"/>
              </a:spcBef>
              <a:spcAft>
                <a:spcPts val="0"/>
              </a:spcAft>
              <a:buNone/>
            </a:pPr>
            <a:endParaRPr sz="1000" b="1">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7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sp>
        <p:nvSpPr>
          <p:cNvPr id="1092" name="Google Shape;1092;p7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093" name="Google Shape;1093;p78" descr="Screen Shot 2022-06-19 at 2.12.17 PM.png"/>
          <p:cNvPicPr preferRelativeResize="0">
            <a:picLocks noGrp="1"/>
          </p:cNvPicPr>
          <p:nvPr>
            <p:ph type="body" idx="1"/>
          </p:nvPr>
        </p:nvPicPr>
        <p:blipFill rotWithShape="1">
          <a:blip r:embed="rId3">
            <a:alphaModFix/>
          </a:blip>
          <a:srcRect r="-2489"/>
          <a:stretch/>
        </p:blipFill>
        <p:spPr>
          <a:xfrm rot="5400000">
            <a:off x="2110598" y="12769"/>
            <a:ext cx="5046638" cy="7728724"/>
          </a:xfrm>
          <a:prstGeom prst="rect">
            <a:avLst/>
          </a:prstGeom>
          <a:noFill/>
          <a:ln>
            <a:noFill/>
          </a:ln>
        </p:spPr>
      </p:pic>
      <p:sp>
        <p:nvSpPr>
          <p:cNvPr id="1094" name="Google Shape;1094;p78"/>
          <p:cNvSpPr txBox="1"/>
          <p:nvPr/>
        </p:nvSpPr>
        <p:spPr>
          <a:xfrm>
            <a:off x="311728" y="3646176"/>
            <a:ext cx="2228272" cy="7694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 &amp; II (WS-133A/M)</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-Malmstrom AFB, MT</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-Ellsworth AFB, SD</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*Sites were designated A-01 thru O-01</a:t>
            </a:r>
            <a:endParaRPr/>
          </a:p>
        </p:txBody>
      </p:sp>
      <p:sp>
        <p:nvSpPr>
          <p:cNvPr id="1095" name="Google Shape;1095;p78"/>
          <p:cNvSpPr/>
          <p:nvPr/>
        </p:nvSpPr>
        <p:spPr>
          <a:xfrm rot="-999126">
            <a:off x="3947977" y="1526845"/>
            <a:ext cx="1229102" cy="1168613"/>
          </a:xfrm>
          <a:custGeom>
            <a:avLst/>
            <a:gdLst/>
            <a:ahLst/>
            <a:cxnLst/>
            <a:rect l="l" t="t" r="r" b="b"/>
            <a:pathLst>
              <a:path w="120000" h="120000" extrusionOk="0">
                <a:moveTo>
                  <a:pt x="14896" y="32611"/>
                </a:moveTo>
                <a:cubicBezTo>
                  <a:pt x="25728" y="15021"/>
                  <a:pt x="45925" y="5355"/>
                  <a:pt x="66530" y="7902"/>
                </a:cubicBezTo>
                <a:cubicBezTo>
                  <a:pt x="87134" y="10448"/>
                  <a:pt x="104330" y="24735"/>
                  <a:pt x="110489" y="44426"/>
                </a:cubicBezTo>
                <a:lnTo>
                  <a:pt x="117173" y="44426"/>
                </a:lnTo>
                <a:lnTo>
                  <a:pt x="105738" y="60000"/>
                </a:lnTo>
                <a:lnTo>
                  <a:pt x="88650" y="44426"/>
                </a:lnTo>
                <a:lnTo>
                  <a:pt x="95120" y="44426"/>
                </a:lnTo>
                <a:cubicBezTo>
                  <a:pt x="89219" y="31871"/>
                  <a:pt x="76695" y="23479"/>
                  <a:pt x="62516" y="22580"/>
                </a:cubicBezTo>
                <a:cubicBezTo>
                  <a:pt x="48337" y="21680"/>
                  <a:pt x="34796" y="28419"/>
                  <a:pt x="27263" y="40121"/>
                </a:cubicBezTo>
                <a:close/>
              </a:path>
            </a:pathLst>
          </a:cu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78"/>
          <p:cNvSpPr/>
          <p:nvPr/>
        </p:nvSpPr>
        <p:spPr>
          <a:xfrm rot="6099461">
            <a:off x="6564597" y="3810340"/>
            <a:ext cx="1229102" cy="1168613"/>
          </a:xfrm>
          <a:custGeom>
            <a:avLst/>
            <a:gdLst/>
            <a:ahLst/>
            <a:cxnLst/>
            <a:rect l="l" t="t" r="r" b="b"/>
            <a:pathLst>
              <a:path w="120000" h="120000" extrusionOk="0">
                <a:moveTo>
                  <a:pt x="14896" y="32611"/>
                </a:moveTo>
                <a:lnTo>
                  <a:pt x="14896" y="32611"/>
                </a:lnTo>
                <a:cubicBezTo>
                  <a:pt x="25728" y="15021"/>
                  <a:pt x="45925" y="5355"/>
                  <a:pt x="66530" y="7902"/>
                </a:cubicBezTo>
                <a:cubicBezTo>
                  <a:pt x="87134" y="10448"/>
                  <a:pt x="104330" y="24735"/>
                  <a:pt x="110489" y="44426"/>
                </a:cubicBezTo>
                <a:lnTo>
                  <a:pt x="117173" y="44426"/>
                </a:lnTo>
                <a:lnTo>
                  <a:pt x="105738" y="60000"/>
                </a:lnTo>
                <a:lnTo>
                  <a:pt x="88650" y="44426"/>
                </a:lnTo>
                <a:lnTo>
                  <a:pt x="95120" y="44426"/>
                </a:lnTo>
                <a:lnTo>
                  <a:pt x="95120" y="44426"/>
                </a:lnTo>
                <a:cubicBezTo>
                  <a:pt x="89219" y="31871"/>
                  <a:pt x="76695" y="23479"/>
                  <a:pt x="62516" y="22580"/>
                </a:cubicBezTo>
                <a:cubicBezTo>
                  <a:pt x="48337" y="21680"/>
                  <a:pt x="34796" y="28419"/>
                  <a:pt x="27263" y="40121"/>
                </a:cubicBezTo>
                <a:close/>
              </a:path>
            </a:pathLst>
          </a:cu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78"/>
          <p:cNvSpPr/>
          <p:nvPr/>
        </p:nvSpPr>
        <p:spPr>
          <a:xfrm>
            <a:off x="5045364" y="3424625"/>
            <a:ext cx="1547091" cy="5772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78"/>
          <p:cNvSpPr txBox="1"/>
          <p:nvPr/>
        </p:nvSpPr>
        <p:spPr>
          <a:xfrm>
            <a:off x="4433453" y="3347757"/>
            <a:ext cx="287481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III, IV, &amp; V (WS-133A/M)</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-Minot AFB, ND</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-Whiteman AFB, MO</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 -F.E. Warren AFB, WY</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 *Sites were designated A-01 thru T-01</a:t>
            </a:r>
            <a:endParaRPr/>
          </a:p>
        </p:txBody>
      </p:sp>
      <p:sp>
        <p:nvSpPr>
          <p:cNvPr id="1099" name="Google Shape;1099;p78"/>
          <p:cNvSpPr/>
          <p:nvPr/>
        </p:nvSpPr>
        <p:spPr>
          <a:xfrm>
            <a:off x="1500909" y="4595091"/>
            <a:ext cx="1362364" cy="808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78"/>
          <p:cNvSpPr txBox="1"/>
          <p:nvPr/>
        </p:nvSpPr>
        <p:spPr>
          <a:xfrm>
            <a:off x="908101" y="4454373"/>
            <a:ext cx="245614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 VI &amp; 564 SMS (WS-133B)</a:t>
            </a:r>
            <a:r>
              <a:rPr lang="en-US" sz="1200" b="1">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Grand Forks AFB, ND</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-Malmstrom AFB, MT</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*Sites were designated A-0 thru T-0</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 &amp; II</a:t>
            </a:r>
            <a:endParaRPr/>
          </a:p>
        </p:txBody>
      </p:sp>
      <p:pic>
        <p:nvPicPr>
          <p:cNvPr id="1106" name="Google Shape;1106;p79" descr="IMG_3651.JPG"/>
          <p:cNvPicPr preferRelativeResize="0">
            <a:picLocks noGrp="1"/>
          </p:cNvPicPr>
          <p:nvPr>
            <p:ph type="body" idx="1"/>
          </p:nvPr>
        </p:nvPicPr>
        <p:blipFill rotWithShape="1">
          <a:blip r:embed="rId3">
            <a:alphaModFix/>
          </a:blip>
          <a:srcRect/>
          <a:stretch/>
        </p:blipFill>
        <p:spPr>
          <a:xfrm>
            <a:off x="662608" y="1315466"/>
            <a:ext cx="7852741" cy="4185478"/>
          </a:xfrm>
          <a:prstGeom prst="rect">
            <a:avLst/>
          </a:prstGeom>
          <a:noFill/>
          <a:ln>
            <a:noFill/>
          </a:ln>
        </p:spPr>
      </p:pic>
      <p:sp>
        <p:nvSpPr>
          <p:cNvPr id="1107" name="Google Shape;1107;p7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108" name="Google Shape;1108;p79"/>
          <p:cNvSpPr/>
          <p:nvPr/>
        </p:nvSpPr>
        <p:spPr>
          <a:xfrm>
            <a:off x="442246" y="5560173"/>
            <a:ext cx="833463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This is the basic configuration of a Boeing-built Wing I/II configured Launch Control Facility. The support building was above ground along with backup diesel generator, air handlers, and other support equipment. Access below ground was via an elevator shaft way. The Launch Control Center (LCC), aka “capsule”, was by itself. The noticeable difference below ground for a Wing I or II configured site is that the tunnel junction between the elevator and LCC blast door was slightly longer at Wing II.</a:t>
            </a:r>
            <a:endParaRPr sz="1200">
              <a:solidFill>
                <a:schemeClr val="dk1"/>
              </a:solidFill>
              <a:latin typeface="Calibri"/>
              <a:ea typeface="Calibri"/>
              <a:cs typeface="Calibri"/>
              <a:sym typeface="Calibri"/>
            </a:endParaRPr>
          </a:p>
        </p:txBody>
      </p:sp>
      <p:sp>
        <p:nvSpPr>
          <p:cNvPr id="1109" name="Google Shape;1109;p79"/>
          <p:cNvSpPr txBox="1"/>
          <p:nvPr/>
        </p:nvSpPr>
        <p:spPr>
          <a:xfrm>
            <a:off x="662608" y="1315466"/>
            <a:ext cx="145862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 &amp; II</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Malmstrom AFB, MT</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Ellsworth AFB, SD</a:t>
            </a:r>
            <a:endParaRPr/>
          </a:p>
        </p:txBody>
      </p:sp>
      <p:sp>
        <p:nvSpPr>
          <p:cNvPr id="1110" name="Google Shape;1110;p79"/>
          <p:cNvSpPr txBox="1"/>
          <p:nvPr/>
        </p:nvSpPr>
        <p:spPr>
          <a:xfrm>
            <a:off x="2177211" y="3513837"/>
            <a:ext cx="187104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alibri"/>
                <a:ea typeface="Calibri"/>
                <a:cs typeface="Calibri"/>
                <a:sym typeface="Calibri"/>
              </a:rPr>
              <a:t>Launch Control Center (LCC)</a:t>
            </a:r>
            <a:endParaRPr sz="1000" b="1">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VANDENBERG AFB, CA</a:t>
            </a:r>
            <a:endParaRPr/>
          </a:p>
        </p:txBody>
      </p:sp>
      <p:sp>
        <p:nvSpPr>
          <p:cNvPr id="355" name="Google Shape;355;p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356" name="Google Shape;356;p8" descr="PNG image.png"/>
          <p:cNvPicPr preferRelativeResize="0">
            <a:picLocks noGrp="1"/>
          </p:cNvPicPr>
          <p:nvPr>
            <p:ph type="body" idx="1"/>
          </p:nvPr>
        </p:nvPicPr>
        <p:blipFill rotWithShape="1">
          <a:blip r:embed="rId3">
            <a:alphaModFix/>
          </a:blip>
          <a:srcRect l="-851" r="-13"/>
          <a:stretch/>
        </p:blipFill>
        <p:spPr>
          <a:xfrm>
            <a:off x="662608" y="1385388"/>
            <a:ext cx="4186825" cy="4908978"/>
          </a:xfrm>
          <a:prstGeom prst="rect">
            <a:avLst/>
          </a:prstGeom>
          <a:noFill/>
          <a:ln>
            <a:noFill/>
          </a:ln>
        </p:spPr>
      </p:pic>
      <p:pic>
        <p:nvPicPr>
          <p:cNvPr id="357" name="Google Shape;357;p8" descr="576sms.jpg"/>
          <p:cNvPicPr preferRelativeResize="0"/>
          <p:nvPr/>
        </p:nvPicPr>
        <p:blipFill rotWithShape="1">
          <a:blip r:embed="rId4">
            <a:alphaModFix/>
          </a:blip>
          <a:srcRect/>
          <a:stretch/>
        </p:blipFill>
        <p:spPr>
          <a:xfrm>
            <a:off x="5878030" y="1848491"/>
            <a:ext cx="2381322" cy="2540077"/>
          </a:xfrm>
          <a:prstGeom prst="rect">
            <a:avLst/>
          </a:prstGeom>
          <a:noFill/>
          <a:ln>
            <a:noFill/>
          </a:ln>
        </p:spPr>
      </p:pic>
      <p:sp>
        <p:nvSpPr>
          <p:cNvPr id="358" name="Google Shape;358;p8"/>
          <p:cNvSpPr/>
          <p:nvPr/>
        </p:nvSpPr>
        <p:spPr>
          <a:xfrm>
            <a:off x="5259629" y="4422491"/>
            <a:ext cx="3511296"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sng">
                <a:solidFill>
                  <a:schemeClr val="dk1"/>
                </a:solidFill>
                <a:latin typeface="Calibri"/>
                <a:ea typeface="Calibri"/>
                <a:cs typeface="Calibri"/>
                <a:sym typeface="Calibri"/>
              </a:rPr>
              <a:t>576</a:t>
            </a:r>
            <a:r>
              <a:rPr lang="en-US" sz="1400" b="1" u="sng" baseline="30000">
                <a:solidFill>
                  <a:schemeClr val="dk1"/>
                </a:solidFill>
                <a:latin typeface="Calibri"/>
                <a:ea typeface="Calibri"/>
                <a:cs typeface="Calibri"/>
                <a:sym typeface="Calibri"/>
              </a:rPr>
              <a:t>th</a:t>
            </a:r>
            <a:r>
              <a:rPr lang="en-US" sz="1400" b="1" u="sng">
                <a:solidFill>
                  <a:schemeClr val="dk1"/>
                </a:solidFill>
                <a:latin typeface="Calibri"/>
                <a:ea typeface="Calibri"/>
                <a:cs typeface="Calibri"/>
                <a:sym typeface="Calibri"/>
              </a:rPr>
              <a:t> Strategic Missile Squadron</a:t>
            </a:r>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Site 576A had three missiles in above-ground gantry sites. Site 576B had three missiles in above-ground “coffin” launchers. </a:t>
            </a:r>
            <a:r>
              <a:rPr lang="en-US" sz="1400">
                <a:solidFill>
                  <a:srgbClr val="000000"/>
                </a:solidFill>
                <a:latin typeface="Calibri"/>
                <a:ea typeface="Calibri"/>
                <a:cs typeface="Calibri"/>
                <a:sym typeface="Calibri"/>
              </a:rPr>
              <a:t>The squadron was on-alert from 1959 to 1964.</a:t>
            </a:r>
            <a:endParaRPr sz="1400" b="1">
              <a:solidFill>
                <a:schemeClr val="dk1"/>
              </a:solidFill>
              <a:latin typeface="Calibri"/>
              <a:ea typeface="Calibri"/>
              <a:cs typeface="Calibri"/>
              <a:sym typeface="Calibri"/>
            </a:endParaRPr>
          </a:p>
          <a:p>
            <a:pPr marL="285750" marR="0" lvl="0" indent="-196850" algn="ctr"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endParaRPr sz="1400" b="1">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8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 &amp; II</a:t>
            </a:r>
            <a:endParaRPr/>
          </a:p>
        </p:txBody>
      </p:sp>
      <p:sp>
        <p:nvSpPr>
          <p:cNvPr id="1116" name="Google Shape;1116;p8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117" name="Google Shape;1117;p80" descr="Bravo-01 pic 2.jpg"/>
          <p:cNvPicPr preferRelativeResize="0"/>
          <p:nvPr/>
        </p:nvPicPr>
        <p:blipFill rotWithShape="1">
          <a:blip r:embed="rId3">
            <a:alphaModFix/>
          </a:blip>
          <a:srcRect/>
          <a:stretch/>
        </p:blipFill>
        <p:spPr>
          <a:xfrm>
            <a:off x="4949246" y="1430127"/>
            <a:ext cx="3708062" cy="1905016"/>
          </a:xfrm>
          <a:prstGeom prst="rect">
            <a:avLst/>
          </a:prstGeom>
          <a:noFill/>
          <a:ln>
            <a:noFill/>
          </a:ln>
        </p:spPr>
      </p:pic>
      <p:pic>
        <p:nvPicPr>
          <p:cNvPr id="1118" name="Google Shape;1118;p80" descr="IMG_2661.JPG"/>
          <p:cNvPicPr preferRelativeResize="0"/>
          <p:nvPr/>
        </p:nvPicPr>
        <p:blipFill rotWithShape="1">
          <a:blip r:embed="rId4">
            <a:alphaModFix/>
          </a:blip>
          <a:srcRect/>
          <a:stretch/>
        </p:blipFill>
        <p:spPr>
          <a:xfrm>
            <a:off x="1020515" y="1430127"/>
            <a:ext cx="2978728" cy="1894964"/>
          </a:xfrm>
          <a:prstGeom prst="rect">
            <a:avLst/>
          </a:prstGeom>
          <a:noFill/>
          <a:ln>
            <a:noFill/>
          </a:ln>
        </p:spPr>
      </p:pic>
      <p:pic>
        <p:nvPicPr>
          <p:cNvPr id="1119" name="Google Shape;1119;p80" descr="MAF.jpg"/>
          <p:cNvPicPr preferRelativeResize="0"/>
          <p:nvPr/>
        </p:nvPicPr>
        <p:blipFill rotWithShape="1">
          <a:blip r:embed="rId5">
            <a:alphaModFix/>
          </a:blip>
          <a:srcRect/>
          <a:stretch/>
        </p:blipFill>
        <p:spPr>
          <a:xfrm>
            <a:off x="576382" y="3609785"/>
            <a:ext cx="4087981" cy="2207175"/>
          </a:xfrm>
          <a:prstGeom prst="rect">
            <a:avLst/>
          </a:prstGeom>
          <a:noFill/>
          <a:ln>
            <a:noFill/>
          </a:ln>
        </p:spPr>
      </p:pic>
      <p:sp>
        <p:nvSpPr>
          <p:cNvPr id="1120" name="Google Shape;1120;p80"/>
          <p:cNvSpPr/>
          <p:nvPr/>
        </p:nvSpPr>
        <p:spPr>
          <a:xfrm flipH="1">
            <a:off x="662608" y="3325091"/>
            <a:ext cx="3793939"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Wing I Launch Control Facility (LCF) A-01.</a:t>
            </a:r>
            <a:endParaRPr sz="1250">
              <a:solidFill>
                <a:schemeClr val="dk1"/>
              </a:solidFill>
              <a:latin typeface="Calibri"/>
              <a:ea typeface="Calibri"/>
              <a:cs typeface="Calibri"/>
              <a:sym typeface="Calibri"/>
            </a:endParaRPr>
          </a:p>
        </p:txBody>
      </p:sp>
      <p:sp>
        <p:nvSpPr>
          <p:cNvPr id="1121" name="Google Shape;1121;p80"/>
          <p:cNvSpPr/>
          <p:nvPr/>
        </p:nvSpPr>
        <p:spPr>
          <a:xfrm flipH="1">
            <a:off x="4949246" y="3335144"/>
            <a:ext cx="3793939"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The vastness of Montana. Wing I LCF B-01.</a:t>
            </a:r>
            <a:endParaRPr sz="1250">
              <a:solidFill>
                <a:schemeClr val="dk1"/>
              </a:solidFill>
              <a:latin typeface="Calibri"/>
              <a:ea typeface="Calibri"/>
              <a:cs typeface="Calibri"/>
              <a:sym typeface="Calibri"/>
            </a:endParaRPr>
          </a:p>
        </p:txBody>
      </p:sp>
      <p:sp>
        <p:nvSpPr>
          <p:cNvPr id="1122" name="Google Shape;1122;p80"/>
          <p:cNvSpPr/>
          <p:nvPr/>
        </p:nvSpPr>
        <p:spPr>
          <a:xfrm flipH="1">
            <a:off x="419566" y="5834349"/>
            <a:ext cx="439488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Typical Wing I LCF/MAF. How you can distinguish between a Wing I or Wing II LCF is the presence of the water pump house on the opposite side of the parking area of the LCF (right side of photo). Otherwise, the buildings were very similar.</a:t>
            </a:r>
            <a:endParaRPr sz="1000">
              <a:solidFill>
                <a:schemeClr val="dk1"/>
              </a:solidFill>
              <a:latin typeface="Calibri"/>
              <a:ea typeface="Calibri"/>
              <a:cs typeface="Calibri"/>
              <a:sym typeface="Calibri"/>
            </a:endParaRPr>
          </a:p>
        </p:txBody>
      </p:sp>
      <p:sp>
        <p:nvSpPr>
          <p:cNvPr id="1123" name="Google Shape;1123;p80"/>
          <p:cNvSpPr/>
          <p:nvPr/>
        </p:nvSpPr>
        <p:spPr>
          <a:xfrm flipH="1">
            <a:off x="5176604" y="5961868"/>
            <a:ext cx="33387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Typical Wing II LCF/MAF. The two Wing configurations were very similar. Pictured here is J-01 at Ellsworth AFB, SD.</a:t>
            </a:r>
            <a:endParaRPr sz="1000">
              <a:solidFill>
                <a:schemeClr val="dk1"/>
              </a:solidFill>
              <a:latin typeface="Calibri"/>
              <a:ea typeface="Calibri"/>
              <a:cs typeface="Calibri"/>
              <a:sym typeface="Calibri"/>
            </a:endParaRPr>
          </a:p>
        </p:txBody>
      </p:sp>
      <p:pic>
        <p:nvPicPr>
          <p:cNvPr id="1124" name="Google Shape;1124;p80" descr="ellsworth-j01c-big.jpg"/>
          <p:cNvPicPr preferRelativeResize="0"/>
          <p:nvPr/>
        </p:nvPicPr>
        <p:blipFill rotWithShape="1">
          <a:blip r:embed="rId6">
            <a:alphaModFix/>
          </a:blip>
          <a:srcRect/>
          <a:stretch/>
        </p:blipFill>
        <p:spPr>
          <a:xfrm>
            <a:off x="5176604" y="3728232"/>
            <a:ext cx="3338745" cy="224957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8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 &amp; II</a:t>
            </a:r>
            <a:endParaRPr/>
          </a:p>
        </p:txBody>
      </p:sp>
      <p:sp>
        <p:nvSpPr>
          <p:cNvPr id="1130" name="Google Shape;1130;p8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131" name="Google Shape;1131;p81" descr="IMG_0352.JPG"/>
          <p:cNvPicPr preferRelativeResize="0"/>
          <p:nvPr/>
        </p:nvPicPr>
        <p:blipFill rotWithShape="1">
          <a:blip r:embed="rId3">
            <a:alphaModFix/>
          </a:blip>
          <a:srcRect/>
          <a:stretch/>
        </p:blipFill>
        <p:spPr>
          <a:xfrm>
            <a:off x="662608" y="1355085"/>
            <a:ext cx="3510521" cy="4440733"/>
          </a:xfrm>
          <a:prstGeom prst="rect">
            <a:avLst/>
          </a:prstGeom>
          <a:noFill/>
          <a:ln>
            <a:noFill/>
          </a:ln>
        </p:spPr>
      </p:pic>
      <p:pic>
        <p:nvPicPr>
          <p:cNvPr id="1132" name="Google Shape;1132;p81" descr="D01 LCC.jpg"/>
          <p:cNvPicPr preferRelativeResize="0"/>
          <p:nvPr/>
        </p:nvPicPr>
        <p:blipFill rotWithShape="1">
          <a:blip r:embed="rId4">
            <a:alphaModFix/>
          </a:blip>
          <a:srcRect/>
          <a:stretch/>
        </p:blipFill>
        <p:spPr>
          <a:xfrm>
            <a:off x="4416934" y="1355085"/>
            <a:ext cx="3273713" cy="2271659"/>
          </a:xfrm>
          <a:prstGeom prst="rect">
            <a:avLst/>
          </a:prstGeom>
          <a:noFill/>
          <a:ln>
            <a:noFill/>
          </a:ln>
        </p:spPr>
      </p:pic>
      <p:sp>
        <p:nvSpPr>
          <p:cNvPr id="1133" name="Google Shape;1133;p81"/>
          <p:cNvSpPr/>
          <p:nvPr/>
        </p:nvSpPr>
        <p:spPr>
          <a:xfrm flipH="1">
            <a:off x="662608" y="5749764"/>
            <a:ext cx="3793939"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Early Wing I Launch Control Center (LCC). </a:t>
            </a:r>
            <a:endParaRPr/>
          </a:p>
          <a:p>
            <a:pPr marL="0" marR="0" lvl="0" indent="0" algn="ctr" rtl="0">
              <a:spcBef>
                <a:spcPts val="0"/>
              </a:spcBef>
              <a:spcAft>
                <a:spcPts val="0"/>
              </a:spcAft>
              <a:buNone/>
            </a:pPr>
            <a:r>
              <a:rPr lang="en-US" sz="1250">
                <a:solidFill>
                  <a:schemeClr val="dk1"/>
                </a:solidFill>
                <a:latin typeface="Calibri"/>
                <a:ea typeface="Calibri"/>
                <a:cs typeface="Calibri"/>
                <a:sym typeface="Calibri"/>
              </a:rPr>
              <a:t>Wing II LCCs were identical.</a:t>
            </a:r>
            <a:endParaRPr sz="1250">
              <a:solidFill>
                <a:schemeClr val="dk1"/>
              </a:solidFill>
              <a:latin typeface="Calibri"/>
              <a:ea typeface="Calibri"/>
              <a:cs typeface="Calibri"/>
              <a:sym typeface="Calibri"/>
            </a:endParaRPr>
          </a:p>
        </p:txBody>
      </p:sp>
      <p:sp>
        <p:nvSpPr>
          <p:cNvPr id="1134" name="Google Shape;1134;p81"/>
          <p:cNvSpPr/>
          <p:nvPr/>
        </p:nvSpPr>
        <p:spPr>
          <a:xfrm flipH="1">
            <a:off x="7690646" y="1678155"/>
            <a:ext cx="136099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Wing I/II LCCs changed very little over the years.     In this circa late 1980s/early 1990s photo, carpet and a bed module can be seen.</a:t>
            </a:r>
            <a:endParaRPr sz="1200">
              <a:solidFill>
                <a:schemeClr val="dk1"/>
              </a:solidFill>
              <a:latin typeface="Calibri"/>
              <a:ea typeface="Calibri"/>
              <a:cs typeface="Calibri"/>
              <a:sym typeface="Calibri"/>
            </a:endParaRPr>
          </a:p>
        </p:txBody>
      </p:sp>
      <p:sp>
        <p:nvSpPr>
          <p:cNvPr id="1135" name="Google Shape;1135;p81"/>
          <p:cNvSpPr/>
          <p:nvPr/>
        </p:nvSpPr>
        <p:spPr>
          <a:xfrm flipH="1">
            <a:off x="6798494" y="4442118"/>
            <a:ext cx="195570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An Ellsworth Minuteman II crew. Missileers started transitioning from the two-piece blue uniform to the blue coveralls uniform starting in 1988.</a:t>
            </a:r>
            <a:endParaRPr sz="1200">
              <a:solidFill>
                <a:schemeClr val="dk1"/>
              </a:solidFill>
              <a:latin typeface="Calibri"/>
              <a:ea typeface="Calibri"/>
              <a:cs typeface="Calibri"/>
              <a:sym typeface="Calibri"/>
            </a:endParaRPr>
          </a:p>
        </p:txBody>
      </p:sp>
      <p:pic>
        <p:nvPicPr>
          <p:cNvPr id="1136" name="Google Shape;1136;p81"/>
          <p:cNvPicPr preferRelativeResize="0"/>
          <p:nvPr/>
        </p:nvPicPr>
        <p:blipFill rotWithShape="1">
          <a:blip r:embed="rId5">
            <a:alphaModFix/>
          </a:blip>
          <a:srcRect/>
          <a:stretch/>
        </p:blipFill>
        <p:spPr>
          <a:xfrm>
            <a:off x="4456547" y="3804031"/>
            <a:ext cx="2250773" cy="254317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82"/>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III, IV, &amp; V</a:t>
            </a:r>
            <a:endParaRPr/>
          </a:p>
        </p:txBody>
      </p:sp>
      <p:pic>
        <p:nvPicPr>
          <p:cNvPr id="1142" name="Google Shape;1142;p82" descr="maf diagram.jpg"/>
          <p:cNvPicPr preferRelativeResize="0">
            <a:picLocks noGrp="1"/>
          </p:cNvPicPr>
          <p:nvPr>
            <p:ph type="body" idx="1"/>
          </p:nvPr>
        </p:nvPicPr>
        <p:blipFill rotWithShape="1">
          <a:blip r:embed="rId3">
            <a:alphaModFix/>
          </a:blip>
          <a:srcRect/>
          <a:stretch/>
        </p:blipFill>
        <p:spPr>
          <a:xfrm>
            <a:off x="662608" y="1349487"/>
            <a:ext cx="7852741" cy="3935057"/>
          </a:xfrm>
          <a:prstGeom prst="rect">
            <a:avLst/>
          </a:prstGeom>
          <a:noFill/>
          <a:ln>
            <a:noFill/>
          </a:ln>
        </p:spPr>
      </p:pic>
      <p:sp>
        <p:nvSpPr>
          <p:cNvPr id="1143" name="Google Shape;1143;p8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144" name="Google Shape;1144;p82"/>
          <p:cNvSpPr txBox="1"/>
          <p:nvPr/>
        </p:nvSpPr>
        <p:spPr>
          <a:xfrm>
            <a:off x="690200" y="1330450"/>
            <a:ext cx="1637400" cy="815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III, IV, &amp; V</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Minot AFB, ND</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Whiteman AFB, MO</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F.E. Warren AFB, WY</a:t>
            </a:r>
            <a:endParaRPr/>
          </a:p>
        </p:txBody>
      </p:sp>
      <p:sp>
        <p:nvSpPr>
          <p:cNvPr id="1145" name="Google Shape;1145;p82"/>
          <p:cNvSpPr/>
          <p:nvPr/>
        </p:nvSpPr>
        <p:spPr>
          <a:xfrm>
            <a:off x="541326" y="5384787"/>
            <a:ext cx="8339328" cy="9771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50">
                <a:solidFill>
                  <a:schemeClr val="dk1"/>
                </a:solidFill>
                <a:latin typeface="Calibri"/>
                <a:ea typeface="Calibri"/>
                <a:cs typeface="Calibri"/>
                <a:sym typeface="Calibri"/>
              </a:rPr>
              <a:t>This is the basic configuration of a Boeing-built Wing III/IV/V configured Launch Control Facility. As time went on it was realized that Minuteman crews may have to “ride out” an attack prior to launching their missiles. Support equipment topside, like Wing I and II, were deemed vulnerable, so the backup diesel generator, air handlers, and other support equipment were moved below ground into a newly built Launch Control Equipment Building (LCEB). The LCEB was protected by a second blast door in front of the elevator. Access below ground was via an elevator shaft way. The Launch Control Center (LCC), aka “capsule”, was almost identical to Wing I and II LCCs.</a:t>
            </a:r>
            <a:endParaRPr sz="1150">
              <a:solidFill>
                <a:schemeClr val="dk1"/>
              </a:solidFill>
              <a:latin typeface="Calibri"/>
              <a:ea typeface="Calibri"/>
              <a:cs typeface="Calibri"/>
              <a:sym typeface="Calibri"/>
            </a:endParaRPr>
          </a:p>
        </p:txBody>
      </p:sp>
      <p:sp>
        <p:nvSpPr>
          <p:cNvPr id="1146" name="Google Shape;1146;p82"/>
          <p:cNvSpPr txBox="1"/>
          <p:nvPr/>
        </p:nvSpPr>
        <p:spPr>
          <a:xfrm>
            <a:off x="2432350" y="3787987"/>
            <a:ext cx="1751976"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Launch Control Center (LCC)</a:t>
            </a:r>
            <a:endParaRPr sz="1000" b="1">
              <a:solidFill>
                <a:schemeClr val="dk1"/>
              </a:solidFill>
              <a:latin typeface="Calibri"/>
              <a:ea typeface="Calibri"/>
              <a:cs typeface="Calibri"/>
              <a:sym typeface="Calibri"/>
            </a:endParaRPr>
          </a:p>
        </p:txBody>
      </p:sp>
      <p:sp>
        <p:nvSpPr>
          <p:cNvPr id="1147" name="Google Shape;1147;p82"/>
          <p:cNvSpPr txBox="1"/>
          <p:nvPr/>
        </p:nvSpPr>
        <p:spPr>
          <a:xfrm>
            <a:off x="5701540" y="4326388"/>
            <a:ext cx="2495409"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Launch Control Equipment Building (LCEB)</a:t>
            </a:r>
            <a:endParaRPr sz="1000" b="1">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83"/>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III, IV, &amp; V</a:t>
            </a:r>
            <a:endParaRPr/>
          </a:p>
        </p:txBody>
      </p:sp>
      <p:pic>
        <p:nvPicPr>
          <p:cNvPr id="1153" name="Google Shape;1153;p83" descr="060818-F-2907C-556.jpg"/>
          <p:cNvPicPr preferRelativeResize="0">
            <a:picLocks noGrp="1"/>
          </p:cNvPicPr>
          <p:nvPr>
            <p:ph type="body" idx="1"/>
          </p:nvPr>
        </p:nvPicPr>
        <p:blipFill rotWithShape="1">
          <a:blip r:embed="rId3">
            <a:alphaModFix/>
          </a:blip>
          <a:srcRect/>
          <a:stretch/>
        </p:blipFill>
        <p:spPr>
          <a:xfrm>
            <a:off x="662608" y="3838815"/>
            <a:ext cx="5194164" cy="2361094"/>
          </a:xfrm>
          <a:prstGeom prst="rect">
            <a:avLst/>
          </a:prstGeom>
          <a:noFill/>
          <a:ln>
            <a:noFill/>
          </a:ln>
        </p:spPr>
      </p:pic>
      <p:sp>
        <p:nvSpPr>
          <p:cNvPr id="1154" name="Google Shape;1154;p8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155" name="Google Shape;1155;p83" descr="IMG_1022.JPG"/>
          <p:cNvPicPr preferRelativeResize="0"/>
          <p:nvPr/>
        </p:nvPicPr>
        <p:blipFill rotWithShape="1">
          <a:blip r:embed="rId4">
            <a:alphaModFix/>
          </a:blip>
          <a:srcRect/>
          <a:stretch/>
        </p:blipFill>
        <p:spPr>
          <a:xfrm>
            <a:off x="662607" y="1512455"/>
            <a:ext cx="5206241" cy="2124364"/>
          </a:xfrm>
          <a:prstGeom prst="rect">
            <a:avLst/>
          </a:prstGeom>
          <a:noFill/>
          <a:ln>
            <a:noFill/>
          </a:ln>
        </p:spPr>
      </p:pic>
      <p:sp>
        <p:nvSpPr>
          <p:cNvPr id="1156" name="Google Shape;1156;p83"/>
          <p:cNvSpPr/>
          <p:nvPr/>
        </p:nvSpPr>
        <p:spPr>
          <a:xfrm flipH="1">
            <a:off x="5920848" y="2363247"/>
            <a:ext cx="289653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 typical Wing III-V LCF. Original LCFs were painted green. Pictured here is M-01 at Minot AFB, circa late 1960s.</a:t>
            </a:r>
            <a:endParaRPr sz="1200">
              <a:solidFill>
                <a:schemeClr val="dk1"/>
              </a:solidFill>
              <a:latin typeface="Calibri"/>
              <a:ea typeface="Calibri"/>
              <a:cs typeface="Calibri"/>
              <a:sym typeface="Calibri"/>
            </a:endParaRPr>
          </a:p>
        </p:txBody>
      </p:sp>
      <p:sp>
        <p:nvSpPr>
          <p:cNvPr id="1157" name="Google Shape;1157;p83"/>
          <p:cNvSpPr/>
          <p:nvPr/>
        </p:nvSpPr>
        <p:spPr>
          <a:xfrm flipH="1">
            <a:off x="6016895" y="4709314"/>
            <a:ext cx="289653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 typical modern day Wing III/V MAF. MAFs were painted tan later in the Cold War. Pictured here is B-01 at Minot AFB, circa late 1990s.</a:t>
            </a:r>
            <a:endParaRPr sz="12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8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III, IV, &amp; V</a:t>
            </a:r>
            <a:endParaRPr/>
          </a:p>
        </p:txBody>
      </p:sp>
      <p:sp>
        <p:nvSpPr>
          <p:cNvPr id="1163" name="Google Shape;1163;p8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164" name="Google Shape;1164;p84" descr="061019-F-1111S-010.jpg"/>
          <p:cNvPicPr preferRelativeResize="0"/>
          <p:nvPr/>
        </p:nvPicPr>
        <p:blipFill rotWithShape="1">
          <a:blip r:embed="rId3">
            <a:alphaModFix/>
          </a:blip>
          <a:srcRect b="-117"/>
          <a:stretch/>
        </p:blipFill>
        <p:spPr>
          <a:xfrm>
            <a:off x="489425" y="1593272"/>
            <a:ext cx="4118535" cy="3937001"/>
          </a:xfrm>
          <a:prstGeom prst="rect">
            <a:avLst/>
          </a:prstGeom>
          <a:noFill/>
          <a:ln>
            <a:noFill/>
          </a:ln>
        </p:spPr>
      </p:pic>
      <p:pic>
        <p:nvPicPr>
          <p:cNvPr id="1165" name="Google Shape;1165;p84" descr="Bill-Golf.jpg"/>
          <p:cNvPicPr preferRelativeResize="0"/>
          <p:nvPr/>
        </p:nvPicPr>
        <p:blipFill rotWithShape="1">
          <a:blip r:embed="rId4">
            <a:alphaModFix/>
          </a:blip>
          <a:srcRect/>
          <a:stretch/>
        </p:blipFill>
        <p:spPr>
          <a:xfrm>
            <a:off x="4802909" y="1593272"/>
            <a:ext cx="4098637" cy="3937001"/>
          </a:xfrm>
          <a:prstGeom prst="rect">
            <a:avLst/>
          </a:prstGeom>
          <a:noFill/>
          <a:ln>
            <a:noFill/>
          </a:ln>
        </p:spPr>
      </p:pic>
      <p:sp>
        <p:nvSpPr>
          <p:cNvPr id="1166" name="Google Shape;1166;p84"/>
          <p:cNvSpPr/>
          <p:nvPr/>
        </p:nvSpPr>
        <p:spPr>
          <a:xfrm flipH="1">
            <a:off x="662606" y="5727118"/>
            <a:ext cx="8238938"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Wing III thru V LCCs were identical to Wing I and II LCCs on the inside since they were all designed and built by Boeing.</a:t>
            </a:r>
            <a:endParaRPr sz="125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8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III, IV, &amp; V</a:t>
            </a:r>
            <a:endParaRPr/>
          </a:p>
        </p:txBody>
      </p:sp>
      <p:sp>
        <p:nvSpPr>
          <p:cNvPr id="1172" name="Google Shape;1172;p8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173" name="Google Shape;1173;p85" descr="060818-F-2907C-452.jpg"/>
          <p:cNvPicPr preferRelativeResize="0"/>
          <p:nvPr/>
        </p:nvPicPr>
        <p:blipFill rotWithShape="1">
          <a:blip r:embed="rId3">
            <a:alphaModFix/>
          </a:blip>
          <a:srcRect/>
          <a:stretch/>
        </p:blipFill>
        <p:spPr>
          <a:xfrm>
            <a:off x="661828" y="3891950"/>
            <a:ext cx="4075550" cy="2401370"/>
          </a:xfrm>
          <a:prstGeom prst="rect">
            <a:avLst/>
          </a:prstGeom>
          <a:noFill/>
          <a:ln>
            <a:noFill/>
          </a:ln>
        </p:spPr>
      </p:pic>
      <p:pic>
        <p:nvPicPr>
          <p:cNvPr id="1174" name="Google Shape;1174;p85" descr="IMG_1027.JPG"/>
          <p:cNvPicPr preferRelativeResize="0"/>
          <p:nvPr/>
        </p:nvPicPr>
        <p:blipFill rotWithShape="1">
          <a:blip r:embed="rId4">
            <a:alphaModFix/>
          </a:blip>
          <a:srcRect/>
          <a:stretch/>
        </p:blipFill>
        <p:spPr>
          <a:xfrm>
            <a:off x="662605" y="1396999"/>
            <a:ext cx="4074773" cy="2274456"/>
          </a:xfrm>
          <a:prstGeom prst="rect">
            <a:avLst/>
          </a:prstGeom>
          <a:noFill/>
          <a:ln>
            <a:noFill/>
          </a:ln>
        </p:spPr>
      </p:pic>
      <p:sp>
        <p:nvSpPr>
          <p:cNvPr id="1175" name="Google Shape;1175;p85"/>
          <p:cNvSpPr/>
          <p:nvPr/>
        </p:nvSpPr>
        <p:spPr>
          <a:xfrm flipH="1">
            <a:off x="4835574" y="1375876"/>
            <a:ext cx="3892789" cy="25160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Calibri"/>
                <a:ea typeface="Calibri"/>
                <a:cs typeface="Calibri"/>
                <a:sym typeface="Calibri"/>
              </a:rPr>
              <a:t>A 742</a:t>
            </a:r>
            <a:r>
              <a:rPr lang="en-US" sz="1050" baseline="30000">
                <a:solidFill>
                  <a:schemeClr val="dk1"/>
                </a:solidFill>
                <a:latin typeface="Calibri"/>
                <a:ea typeface="Calibri"/>
                <a:cs typeface="Calibri"/>
                <a:sym typeface="Calibri"/>
              </a:rPr>
              <a:t>nd</a:t>
            </a:r>
            <a:r>
              <a:rPr lang="en-US" sz="1050">
                <a:solidFill>
                  <a:schemeClr val="dk1"/>
                </a:solidFill>
                <a:latin typeface="Calibri"/>
                <a:ea typeface="Calibri"/>
                <a:cs typeface="Calibri"/>
                <a:sym typeface="Calibri"/>
              </a:rPr>
              <a:t> SMS MCCC at his console. Note the green lights on the top rows of the indicator panels (one for each of the ten monitored missiles). A green indicator light signified the missile was on Strategic Alert and ready to be launched. A popular missileer saying is “Clean and Green”, meaning all missiles in a flight were on alert with no fault indicator lights illuminated signifying there was an issue with a Launch Facility or missile. Here, a red light can be seen illuminated at the bottom of the indicator panel for LF-07 indicating the Outer Zone security system has been violated. This could either be from an authorized maintenance team on site or an unknown reason, which would trigger an armed response by security forces to investigate the alarm. The MCCC is also armed with a Smith &amp; Wesson Model 15 .38 caliber pistol, which was required anytime the blast door was open and/or there were visitors in the LCC. The requirement for missileers to be armed was dropped prior to 1992.</a:t>
            </a:r>
            <a:endParaRPr sz="1050">
              <a:solidFill>
                <a:schemeClr val="dk1"/>
              </a:solidFill>
              <a:latin typeface="Calibri"/>
              <a:ea typeface="Calibri"/>
              <a:cs typeface="Calibri"/>
              <a:sym typeface="Calibri"/>
            </a:endParaRPr>
          </a:p>
        </p:txBody>
      </p:sp>
      <p:sp>
        <p:nvSpPr>
          <p:cNvPr id="1176" name="Google Shape;1176;p85"/>
          <p:cNvSpPr/>
          <p:nvPr/>
        </p:nvSpPr>
        <p:spPr>
          <a:xfrm flipH="1">
            <a:off x="4835574" y="4088254"/>
            <a:ext cx="3592607" cy="19543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A modern day LCC view of the Rapid Execution And Combat Targeting (REACT) console. Pictured here is a 740</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MS crew at B-01 from Minot AFB, ND. Due to the increasing Soviet threat and the desire to reduce ICBM crew reaction time, as well as the increasing number of re-locatable targets, SAC began the research and development of a rapid message processing and retargeting capability starting on 22 August 1986. Originally named the ICBM Integrated Electronics Upgrade (I2EU), the program was later named REACT. Minuteman LCCs from Wings I, III, and V were upgraded to REACT between 1994 and 1996.</a:t>
            </a:r>
            <a:endParaRPr sz="11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86"/>
          <p:cNvSpPr txBox="1">
            <a:spLocks noGrp="1"/>
          </p:cNvSpPr>
          <p:nvPr>
            <p:ph type="title"/>
          </p:nvPr>
        </p:nvSpPr>
        <p:spPr>
          <a:xfrm>
            <a:off x="484909" y="173773"/>
            <a:ext cx="8543636"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VI &amp; 564 SMS</a:t>
            </a:r>
            <a:endParaRPr/>
          </a:p>
        </p:txBody>
      </p:sp>
      <p:sp>
        <p:nvSpPr>
          <p:cNvPr id="1182" name="Google Shape;1182;p8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183" name="Google Shape;1183;p86"/>
          <p:cNvSpPr/>
          <p:nvPr/>
        </p:nvSpPr>
        <p:spPr>
          <a:xfrm>
            <a:off x="662606" y="5588910"/>
            <a:ext cx="7837656"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This is the basic configuration of a Sylvania-built (WS-133B) Wing VI and 564 SMS configured Launch Control Facility. Based on missileer feedback and different equipment, the Launch Control Center (LCC) was much larger than the Boeing-built LCCs. In addition, the Launch Control Equipment Building (LCEB) was redesigned into a more hardened configuration with its own blast door, just like the LCC.  Since Wing VI and the 564 SMS were the first units to get the new Minuteman II missile, they got their nickname of “Deuce”. The nickname stuck even after they converted to the Minuteman III.</a:t>
            </a:r>
            <a:endParaRPr sz="1000">
              <a:solidFill>
                <a:schemeClr val="dk1"/>
              </a:solidFill>
              <a:latin typeface="Calibri"/>
              <a:ea typeface="Calibri"/>
              <a:cs typeface="Calibri"/>
              <a:sym typeface="Calibri"/>
            </a:endParaRPr>
          </a:p>
        </p:txBody>
      </p:sp>
      <p:sp>
        <p:nvSpPr>
          <p:cNvPr id="1184" name="Google Shape;1184;p86"/>
          <p:cNvSpPr txBox="1"/>
          <p:nvPr/>
        </p:nvSpPr>
        <p:spPr>
          <a:xfrm>
            <a:off x="3819850" y="1342691"/>
            <a:ext cx="1690325"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 VI &amp; 564 SMS</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Grand Forks AFB, ND</a:t>
            </a:r>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Malmstrom AFB, MT</a:t>
            </a:r>
            <a:endParaRPr/>
          </a:p>
        </p:txBody>
      </p:sp>
      <p:pic>
        <p:nvPicPr>
          <p:cNvPr id="1185" name="Google Shape;1185;p86" descr="Screen Shot 2022-07-16 at 10.35.37 PM.png"/>
          <p:cNvPicPr preferRelativeResize="0"/>
          <p:nvPr/>
        </p:nvPicPr>
        <p:blipFill rotWithShape="1">
          <a:blip r:embed="rId3">
            <a:alphaModFix/>
          </a:blip>
          <a:srcRect/>
          <a:stretch/>
        </p:blipFill>
        <p:spPr>
          <a:xfrm>
            <a:off x="2041135" y="1342690"/>
            <a:ext cx="5325880" cy="4239691"/>
          </a:xfrm>
          <a:prstGeom prst="rect">
            <a:avLst/>
          </a:prstGeom>
          <a:noFill/>
          <a:ln>
            <a:noFill/>
          </a:ln>
        </p:spPr>
      </p:pic>
      <p:sp>
        <p:nvSpPr>
          <p:cNvPr id="1186" name="Google Shape;1186;p86"/>
          <p:cNvSpPr txBox="1"/>
          <p:nvPr/>
        </p:nvSpPr>
        <p:spPr>
          <a:xfrm>
            <a:off x="2041135" y="3897957"/>
            <a:ext cx="2449362"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Launch Control Equipment Building (LCEB)</a:t>
            </a:r>
            <a:endParaRPr sz="1000" b="1">
              <a:solidFill>
                <a:schemeClr val="dk1"/>
              </a:solidFill>
              <a:latin typeface="Calibri"/>
              <a:ea typeface="Calibri"/>
              <a:cs typeface="Calibri"/>
              <a:sym typeface="Calibri"/>
            </a:endParaRPr>
          </a:p>
        </p:txBody>
      </p:sp>
      <p:sp>
        <p:nvSpPr>
          <p:cNvPr id="1187" name="Google Shape;1187;p86"/>
          <p:cNvSpPr txBox="1"/>
          <p:nvPr/>
        </p:nvSpPr>
        <p:spPr>
          <a:xfrm>
            <a:off x="5510175" y="4708176"/>
            <a:ext cx="1751976" cy="24622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Calibri"/>
                <a:ea typeface="Calibri"/>
                <a:cs typeface="Calibri"/>
                <a:sym typeface="Calibri"/>
              </a:rPr>
              <a:t>Launch Control Center (LCC)</a:t>
            </a:r>
            <a:endParaRPr sz="1000" b="1">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8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193" name="Google Shape;1193;p87"/>
          <p:cNvSpPr txBox="1"/>
          <p:nvPr/>
        </p:nvSpPr>
        <p:spPr>
          <a:xfrm>
            <a:off x="484909" y="173773"/>
            <a:ext cx="8543636" cy="981308"/>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800"/>
              <a:buFont typeface="Oswald"/>
              <a:buNone/>
            </a:pPr>
            <a:r>
              <a:rPr lang="en-US" sz="2800" cap="none">
                <a:solidFill>
                  <a:schemeClr val="dk1"/>
                </a:solidFill>
                <a:latin typeface="Oswald"/>
                <a:ea typeface="Oswald"/>
                <a:cs typeface="Oswald"/>
                <a:sym typeface="Oswald"/>
              </a:rPr>
              <a:t>MINUTEMAN EVOLUTION – WING VI &amp; 564 SMS</a:t>
            </a:r>
            <a:endParaRPr sz="2800" cap="none">
              <a:solidFill>
                <a:schemeClr val="dk1"/>
              </a:solidFill>
              <a:latin typeface="Oswald"/>
              <a:ea typeface="Oswald"/>
              <a:cs typeface="Oswald"/>
              <a:sym typeface="Oswald"/>
            </a:endParaRPr>
          </a:p>
        </p:txBody>
      </p:sp>
      <p:pic>
        <p:nvPicPr>
          <p:cNvPr id="1194" name="Google Shape;1194;p87" descr="n731423071_1648833_7175.jpg"/>
          <p:cNvPicPr preferRelativeResize="0"/>
          <p:nvPr/>
        </p:nvPicPr>
        <p:blipFill rotWithShape="1">
          <a:blip r:embed="rId3">
            <a:alphaModFix/>
          </a:blip>
          <a:srcRect/>
          <a:stretch/>
        </p:blipFill>
        <p:spPr>
          <a:xfrm>
            <a:off x="662607" y="3405909"/>
            <a:ext cx="4706030" cy="2897910"/>
          </a:xfrm>
          <a:prstGeom prst="rect">
            <a:avLst/>
          </a:prstGeom>
          <a:noFill/>
          <a:ln>
            <a:noFill/>
          </a:ln>
        </p:spPr>
      </p:pic>
      <p:pic>
        <p:nvPicPr>
          <p:cNvPr id="1195" name="Google Shape;1195;p87" descr="WG_VI_G0_Aerial.jpg"/>
          <p:cNvPicPr preferRelativeResize="0"/>
          <p:nvPr/>
        </p:nvPicPr>
        <p:blipFill rotWithShape="1">
          <a:blip r:embed="rId4">
            <a:alphaModFix/>
          </a:blip>
          <a:srcRect/>
          <a:stretch/>
        </p:blipFill>
        <p:spPr>
          <a:xfrm>
            <a:off x="662606" y="1350817"/>
            <a:ext cx="4706030" cy="1994389"/>
          </a:xfrm>
          <a:prstGeom prst="rect">
            <a:avLst/>
          </a:prstGeom>
          <a:noFill/>
          <a:ln>
            <a:noFill/>
          </a:ln>
        </p:spPr>
      </p:pic>
      <p:sp>
        <p:nvSpPr>
          <p:cNvPr id="1196" name="Google Shape;1196;p87"/>
          <p:cNvSpPr/>
          <p:nvPr/>
        </p:nvSpPr>
        <p:spPr>
          <a:xfrm flipH="1">
            <a:off x="5459029" y="2040081"/>
            <a:ext cx="33616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 typical Wing VI/564 SMS LCF. Pictured here is G-0 from the 447</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at Grand Forks AFB, ND circa 1980s.</a:t>
            </a:r>
            <a:endParaRPr sz="1200">
              <a:solidFill>
                <a:schemeClr val="dk1"/>
              </a:solidFill>
              <a:latin typeface="Calibri"/>
              <a:ea typeface="Calibri"/>
              <a:cs typeface="Calibri"/>
              <a:sym typeface="Calibri"/>
            </a:endParaRPr>
          </a:p>
        </p:txBody>
      </p:sp>
      <p:sp>
        <p:nvSpPr>
          <p:cNvPr id="1197" name="Google Shape;1197;p87"/>
          <p:cNvSpPr/>
          <p:nvPr/>
        </p:nvSpPr>
        <p:spPr>
          <a:xfrm flipH="1">
            <a:off x="5555077" y="4801647"/>
            <a:ext cx="289653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Pictured here is T-0 from the 564</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MS at Malmstrom AFB, MT circa 2000s.</a:t>
            </a:r>
            <a:endParaRPr sz="12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8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03" name="Google Shape;1203;p88" descr="DF-SC-84-06273.jpg"/>
          <p:cNvPicPr preferRelativeResize="0"/>
          <p:nvPr/>
        </p:nvPicPr>
        <p:blipFill rotWithShape="1">
          <a:blip r:embed="rId3">
            <a:alphaModFix/>
          </a:blip>
          <a:srcRect b="-1942"/>
          <a:stretch/>
        </p:blipFill>
        <p:spPr>
          <a:xfrm>
            <a:off x="662606" y="1379685"/>
            <a:ext cx="3066576" cy="2614406"/>
          </a:xfrm>
          <a:prstGeom prst="rect">
            <a:avLst/>
          </a:prstGeom>
          <a:noFill/>
          <a:ln>
            <a:noFill/>
          </a:ln>
        </p:spPr>
      </p:pic>
      <p:pic>
        <p:nvPicPr>
          <p:cNvPr id="1204" name="Google Shape;1204;p88" descr="18-LCClkfwd.jpg"/>
          <p:cNvPicPr preferRelativeResize="0"/>
          <p:nvPr/>
        </p:nvPicPr>
        <p:blipFill rotWithShape="1">
          <a:blip r:embed="rId4">
            <a:alphaModFix/>
          </a:blip>
          <a:srcRect/>
          <a:stretch/>
        </p:blipFill>
        <p:spPr>
          <a:xfrm>
            <a:off x="5584403" y="1379685"/>
            <a:ext cx="3158082" cy="4490164"/>
          </a:xfrm>
          <a:prstGeom prst="rect">
            <a:avLst/>
          </a:prstGeom>
          <a:noFill/>
          <a:ln>
            <a:noFill/>
          </a:ln>
        </p:spPr>
      </p:pic>
      <p:sp>
        <p:nvSpPr>
          <p:cNvPr id="1205" name="Google Shape;1205;p88"/>
          <p:cNvSpPr txBox="1">
            <a:spLocks noGrp="1"/>
          </p:cNvSpPr>
          <p:nvPr>
            <p:ph type="title"/>
          </p:nvPr>
        </p:nvSpPr>
        <p:spPr>
          <a:xfrm>
            <a:off x="484909" y="173773"/>
            <a:ext cx="8543636"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VI &amp; 564 SMS</a:t>
            </a:r>
            <a:endParaRPr/>
          </a:p>
        </p:txBody>
      </p:sp>
      <p:sp>
        <p:nvSpPr>
          <p:cNvPr id="1206" name="Google Shape;1206;p88"/>
          <p:cNvSpPr/>
          <p:nvPr/>
        </p:nvSpPr>
        <p:spPr>
          <a:xfrm flipH="1">
            <a:off x="3733695" y="1836006"/>
            <a:ext cx="1582879" cy="1054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 “Deuce” missileer at the DMCCC console on alert at C-0 from Grand Forks AFB, ND circa 1980s.</a:t>
            </a:r>
            <a:endParaRPr sz="1200">
              <a:solidFill>
                <a:schemeClr val="dk1"/>
              </a:solidFill>
              <a:latin typeface="Calibri"/>
              <a:ea typeface="Calibri"/>
              <a:cs typeface="Calibri"/>
              <a:sym typeface="Calibri"/>
            </a:endParaRPr>
          </a:p>
        </p:txBody>
      </p:sp>
      <p:sp>
        <p:nvSpPr>
          <p:cNvPr id="1207" name="Google Shape;1207;p88"/>
          <p:cNvSpPr/>
          <p:nvPr/>
        </p:nvSpPr>
        <p:spPr>
          <a:xfrm flipH="1">
            <a:off x="3729182" y="4842625"/>
            <a:ext cx="1582879" cy="6694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 448</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missile crew at the MCCC console.</a:t>
            </a:r>
            <a:endParaRPr sz="1200">
              <a:solidFill>
                <a:schemeClr val="dk1"/>
              </a:solidFill>
              <a:latin typeface="Calibri"/>
              <a:ea typeface="Calibri"/>
              <a:cs typeface="Calibri"/>
              <a:sym typeface="Calibri"/>
            </a:endParaRPr>
          </a:p>
        </p:txBody>
      </p:sp>
      <p:sp>
        <p:nvSpPr>
          <p:cNvPr id="1208" name="Google Shape;1208;p88"/>
          <p:cNvSpPr/>
          <p:nvPr/>
        </p:nvSpPr>
        <p:spPr>
          <a:xfrm flipH="1">
            <a:off x="5584402" y="5869849"/>
            <a:ext cx="3054849"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 “Deuce” missileer at the DMCCC console at T-0 from Malmstrom AFB, MT circa 1970s. </a:t>
            </a:r>
            <a:endParaRPr sz="1200">
              <a:solidFill>
                <a:schemeClr val="dk1"/>
              </a:solidFill>
              <a:latin typeface="Calibri"/>
              <a:ea typeface="Calibri"/>
              <a:cs typeface="Calibri"/>
              <a:sym typeface="Calibri"/>
            </a:endParaRPr>
          </a:p>
        </p:txBody>
      </p:sp>
      <p:pic>
        <p:nvPicPr>
          <p:cNvPr id="1209" name="Google Shape;1209;p88" descr="179279_10150168580077538_660897537_8679519_4227239_n.jpg"/>
          <p:cNvPicPr preferRelativeResize="0"/>
          <p:nvPr/>
        </p:nvPicPr>
        <p:blipFill rotWithShape="1">
          <a:blip r:embed="rId5">
            <a:alphaModFix/>
          </a:blip>
          <a:srcRect/>
          <a:stretch/>
        </p:blipFill>
        <p:spPr>
          <a:xfrm>
            <a:off x="662606" y="4048947"/>
            <a:ext cx="3109049" cy="211345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8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sp>
        <p:nvSpPr>
          <p:cNvPr id="1215" name="Google Shape;1215;p8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16" name="Google Shape;1216;p89" descr="WS-133A-B LF configurations.JPG"/>
          <p:cNvPicPr preferRelativeResize="0"/>
          <p:nvPr/>
        </p:nvPicPr>
        <p:blipFill rotWithShape="1">
          <a:blip r:embed="rId3">
            <a:alphaModFix/>
          </a:blip>
          <a:srcRect/>
          <a:stretch/>
        </p:blipFill>
        <p:spPr>
          <a:xfrm>
            <a:off x="1354322" y="1464446"/>
            <a:ext cx="6492705" cy="4808045"/>
          </a:xfrm>
          <a:prstGeom prst="rect">
            <a:avLst/>
          </a:prstGeom>
          <a:noFill/>
          <a:ln>
            <a:noFill/>
          </a:ln>
        </p:spPr>
      </p:pic>
      <p:sp>
        <p:nvSpPr>
          <p:cNvPr id="1217" name="Google Shape;1217;p89"/>
          <p:cNvSpPr txBox="1"/>
          <p:nvPr/>
        </p:nvSpPr>
        <p:spPr>
          <a:xfrm>
            <a:off x="1535545" y="4088577"/>
            <a:ext cx="2261087" cy="14465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 &amp; II (WS-133A/M)</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-Malmstrom AFB, MT</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-Ellsworth AFB, SD</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*Sites were designated A-02 thru A-11, B-02 thru B-11, etc.</a:t>
            </a: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1218" name="Google Shape;1218;p89"/>
          <p:cNvSpPr txBox="1"/>
          <p:nvPr/>
        </p:nvSpPr>
        <p:spPr>
          <a:xfrm>
            <a:off x="6014731" y="3855948"/>
            <a:ext cx="2690542" cy="135421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III, IV, &amp; V (WS-133A/M)</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Minot AFB, ND</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Whiteman AFB, MO</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F.E. Warren AFB, WY</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*Sites were designated A-02 thru A-11, B-02 thru B-11, etc.</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             </a:t>
            </a:r>
            <a:endParaRPr/>
          </a:p>
        </p:txBody>
      </p:sp>
      <p:sp>
        <p:nvSpPr>
          <p:cNvPr id="1219" name="Google Shape;1219;p89"/>
          <p:cNvSpPr txBox="1"/>
          <p:nvPr/>
        </p:nvSpPr>
        <p:spPr>
          <a:xfrm>
            <a:off x="5427579" y="4025225"/>
            <a:ext cx="58715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1220" name="Google Shape;1220;p89"/>
          <p:cNvSpPr/>
          <p:nvPr/>
        </p:nvSpPr>
        <p:spPr>
          <a:xfrm rot="-999126">
            <a:off x="4056811" y="1988664"/>
            <a:ext cx="1229102" cy="1168613"/>
          </a:xfrm>
          <a:custGeom>
            <a:avLst/>
            <a:gdLst/>
            <a:ahLst/>
            <a:cxnLst/>
            <a:rect l="l" t="t" r="r" b="b"/>
            <a:pathLst>
              <a:path w="120000" h="120000" extrusionOk="0">
                <a:moveTo>
                  <a:pt x="14896" y="32611"/>
                </a:moveTo>
                <a:cubicBezTo>
                  <a:pt x="25728" y="15021"/>
                  <a:pt x="45925" y="5355"/>
                  <a:pt x="66530" y="7902"/>
                </a:cubicBezTo>
                <a:cubicBezTo>
                  <a:pt x="87134" y="10448"/>
                  <a:pt x="104330" y="24735"/>
                  <a:pt x="110489" y="44426"/>
                </a:cubicBezTo>
                <a:lnTo>
                  <a:pt x="117173" y="44426"/>
                </a:lnTo>
                <a:lnTo>
                  <a:pt x="105738" y="60000"/>
                </a:lnTo>
                <a:lnTo>
                  <a:pt x="88650" y="44426"/>
                </a:lnTo>
                <a:lnTo>
                  <a:pt x="95120" y="44426"/>
                </a:lnTo>
                <a:cubicBezTo>
                  <a:pt x="89219" y="31871"/>
                  <a:pt x="76695" y="23479"/>
                  <a:pt x="62516" y="22580"/>
                </a:cubicBezTo>
                <a:cubicBezTo>
                  <a:pt x="48337" y="21680"/>
                  <a:pt x="34796" y="28419"/>
                  <a:pt x="27263" y="40121"/>
                </a:cubicBezTo>
                <a:close/>
              </a:path>
            </a:pathLst>
          </a:cu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89"/>
          <p:cNvSpPr/>
          <p:nvPr/>
        </p:nvSpPr>
        <p:spPr>
          <a:xfrm rot="7708531">
            <a:off x="6096614" y="4581489"/>
            <a:ext cx="1229102" cy="1168613"/>
          </a:xfrm>
          <a:custGeom>
            <a:avLst/>
            <a:gdLst/>
            <a:ahLst/>
            <a:cxnLst/>
            <a:rect l="l" t="t" r="r" b="b"/>
            <a:pathLst>
              <a:path w="120000" h="120000" extrusionOk="0">
                <a:moveTo>
                  <a:pt x="14896" y="32611"/>
                </a:moveTo>
                <a:cubicBezTo>
                  <a:pt x="25728" y="15021"/>
                  <a:pt x="45925" y="5355"/>
                  <a:pt x="66530" y="7902"/>
                </a:cubicBezTo>
                <a:cubicBezTo>
                  <a:pt x="87134" y="10448"/>
                  <a:pt x="104330" y="24735"/>
                  <a:pt x="110489" y="44426"/>
                </a:cubicBezTo>
                <a:lnTo>
                  <a:pt x="117173" y="44426"/>
                </a:lnTo>
                <a:lnTo>
                  <a:pt x="105738" y="60000"/>
                </a:lnTo>
                <a:lnTo>
                  <a:pt x="88650" y="44426"/>
                </a:lnTo>
                <a:lnTo>
                  <a:pt x="95120" y="44426"/>
                </a:lnTo>
                <a:cubicBezTo>
                  <a:pt x="89219" y="31871"/>
                  <a:pt x="76695" y="23479"/>
                  <a:pt x="62516" y="22580"/>
                </a:cubicBezTo>
                <a:cubicBezTo>
                  <a:pt x="48337" y="21680"/>
                  <a:pt x="34796" y="28419"/>
                  <a:pt x="27263" y="40121"/>
                </a:cubicBezTo>
                <a:close/>
              </a:path>
            </a:pathLst>
          </a:cu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89"/>
          <p:cNvSpPr/>
          <p:nvPr/>
        </p:nvSpPr>
        <p:spPr>
          <a:xfrm>
            <a:off x="3302000" y="5853545"/>
            <a:ext cx="2424545" cy="3348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3" name="Google Shape;1223;p89"/>
          <p:cNvSpPr txBox="1"/>
          <p:nvPr/>
        </p:nvSpPr>
        <p:spPr>
          <a:xfrm>
            <a:off x="2470276" y="5334335"/>
            <a:ext cx="354445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 VI &amp; 564 SMS</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-Grand Forks AFB, ND</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-Malmstrom AFB, MT</a:t>
            </a:r>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*Sites were designated A-01 thru A-50, B-01 thru B-50, etc.</a:t>
            </a:r>
            <a:endParaRPr/>
          </a:p>
          <a:p>
            <a:pPr marL="0" marR="0" lvl="0" indent="0" algn="l" rtl="0">
              <a:spcBef>
                <a:spcPts val="0"/>
              </a:spcBef>
              <a:spcAft>
                <a:spcPts val="0"/>
              </a:spcAft>
              <a:buNone/>
            </a:pPr>
            <a:endParaRPr sz="1200" b="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ATLAS D – VANDENBERG AFB, CA</a:t>
            </a:r>
            <a:endParaRPr/>
          </a:p>
        </p:txBody>
      </p:sp>
      <p:pic>
        <p:nvPicPr>
          <p:cNvPr id="364" name="Google Shape;364;p9" descr="576-A.jpg"/>
          <p:cNvPicPr preferRelativeResize="0">
            <a:picLocks noGrp="1"/>
          </p:cNvPicPr>
          <p:nvPr>
            <p:ph type="body" idx="1"/>
          </p:nvPr>
        </p:nvPicPr>
        <p:blipFill rotWithShape="1">
          <a:blip r:embed="rId3">
            <a:alphaModFix/>
          </a:blip>
          <a:srcRect l="-289" r="-421"/>
          <a:stretch/>
        </p:blipFill>
        <p:spPr>
          <a:xfrm>
            <a:off x="1282918" y="1411045"/>
            <a:ext cx="6622880" cy="4478536"/>
          </a:xfrm>
          <a:prstGeom prst="rect">
            <a:avLst/>
          </a:prstGeom>
          <a:noFill/>
          <a:ln>
            <a:noFill/>
          </a:ln>
        </p:spPr>
      </p:pic>
      <p:sp>
        <p:nvSpPr>
          <p:cNvPr id="365" name="Google Shape;365;p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366" name="Google Shape;366;p9"/>
          <p:cNvSpPr/>
          <p:nvPr/>
        </p:nvSpPr>
        <p:spPr>
          <a:xfrm>
            <a:off x="662606" y="5889581"/>
            <a:ext cx="7852743"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a:solidFill>
                  <a:schemeClr val="dk1"/>
                </a:solidFill>
                <a:latin typeface="Calibri"/>
                <a:ea typeface="Calibri"/>
                <a:cs typeface="Calibri"/>
                <a:sym typeface="Calibri"/>
              </a:rPr>
              <a:t>The Strategic Air Command showcasing its newest weapons systems: the B-52 bomber and Atlas D ICBM. Pictured here are Atlas D missiles from the 576</a:t>
            </a:r>
            <a:r>
              <a:rPr lang="en-US" sz="1200" baseline="300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SMS on alert at site 576A circa early 1960s. Both missiles are armed with Mk-2 warheads.</a:t>
            </a:r>
            <a:endParaRPr sz="12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90"/>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 THRU V</a:t>
            </a:r>
            <a:endParaRPr/>
          </a:p>
        </p:txBody>
      </p:sp>
      <p:sp>
        <p:nvSpPr>
          <p:cNvPr id="1229" name="Google Shape;1229;p90"/>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30" name="Google Shape;1230;p90" descr="IMG_0216.JPG"/>
          <p:cNvPicPr preferRelativeResize="0"/>
          <p:nvPr/>
        </p:nvPicPr>
        <p:blipFill rotWithShape="1">
          <a:blip r:embed="rId3">
            <a:alphaModFix/>
          </a:blip>
          <a:srcRect/>
          <a:stretch/>
        </p:blipFill>
        <p:spPr>
          <a:xfrm>
            <a:off x="662606" y="1420092"/>
            <a:ext cx="4071030" cy="2942571"/>
          </a:xfrm>
          <a:prstGeom prst="rect">
            <a:avLst/>
          </a:prstGeom>
          <a:noFill/>
          <a:ln>
            <a:noFill/>
          </a:ln>
        </p:spPr>
      </p:pic>
      <p:pic>
        <p:nvPicPr>
          <p:cNvPr id="1231" name="Google Shape;1231;p90" descr="lf.jpg"/>
          <p:cNvPicPr preferRelativeResize="0"/>
          <p:nvPr/>
        </p:nvPicPr>
        <p:blipFill rotWithShape="1">
          <a:blip r:embed="rId4">
            <a:alphaModFix/>
          </a:blip>
          <a:srcRect/>
          <a:stretch/>
        </p:blipFill>
        <p:spPr>
          <a:xfrm>
            <a:off x="4856270" y="1420091"/>
            <a:ext cx="3988221" cy="2942571"/>
          </a:xfrm>
          <a:prstGeom prst="rect">
            <a:avLst/>
          </a:prstGeom>
          <a:noFill/>
          <a:ln>
            <a:noFill/>
          </a:ln>
        </p:spPr>
      </p:pic>
      <p:sp>
        <p:nvSpPr>
          <p:cNvPr id="1232" name="Google Shape;1232;p90"/>
          <p:cNvSpPr/>
          <p:nvPr/>
        </p:nvSpPr>
        <p:spPr>
          <a:xfrm>
            <a:off x="662606" y="4507670"/>
            <a:ext cx="818188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Typical Boeing-built Wing I thru V Launch Facilities. All operational Minuteman launchers were built facing towards the north, with the Launcher Closure Door (on top of the launcher protecting the missile) opening to the south. The Launch Support Building (LSB) pictured on the right hand side of each illustration was slightly different at Wings I and II. Additionally, at Wing I the LSB was located on the west side of the launcher whereas all of the other wings had it located on the east side. Early on with Wing I, it was discovered that with the prevailing winds mostly coming from the West, the smoke from the backup diesel generator starting in the LSB would be blown across the middle of the launcher causing the electronic outer zone security sensors to detect “movement” and trigger nuisance security alarms. Subsequent wings had the LSB relocated to the east side of the launcher to help alleviate this problem.</a:t>
            </a:r>
            <a:endParaRPr sz="1200">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91"/>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I THRU V</a:t>
            </a:r>
            <a:endParaRPr/>
          </a:p>
        </p:txBody>
      </p:sp>
      <p:pic>
        <p:nvPicPr>
          <p:cNvPr id="1238" name="Google Shape;1238;p91" descr="F-10 Malmstrom.jpg"/>
          <p:cNvPicPr preferRelativeResize="0">
            <a:picLocks noGrp="1"/>
          </p:cNvPicPr>
          <p:nvPr>
            <p:ph type="body" idx="1"/>
          </p:nvPr>
        </p:nvPicPr>
        <p:blipFill rotWithShape="1">
          <a:blip r:embed="rId3">
            <a:alphaModFix/>
          </a:blip>
          <a:srcRect/>
          <a:stretch/>
        </p:blipFill>
        <p:spPr>
          <a:xfrm>
            <a:off x="662608" y="1362952"/>
            <a:ext cx="4232268" cy="2077594"/>
          </a:xfrm>
          <a:prstGeom prst="rect">
            <a:avLst/>
          </a:prstGeom>
          <a:noFill/>
          <a:ln>
            <a:noFill/>
          </a:ln>
        </p:spPr>
      </p:pic>
      <p:sp>
        <p:nvSpPr>
          <p:cNvPr id="1239" name="Google Shape;1239;p91"/>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40" name="Google Shape;1240;p91" descr="IMG_3664.JPG"/>
          <p:cNvPicPr preferRelativeResize="0"/>
          <p:nvPr/>
        </p:nvPicPr>
        <p:blipFill rotWithShape="1">
          <a:blip r:embed="rId4">
            <a:alphaModFix/>
          </a:blip>
          <a:srcRect/>
          <a:stretch/>
        </p:blipFill>
        <p:spPr>
          <a:xfrm>
            <a:off x="662608" y="3590636"/>
            <a:ext cx="4232268" cy="2686491"/>
          </a:xfrm>
          <a:prstGeom prst="rect">
            <a:avLst/>
          </a:prstGeom>
          <a:noFill/>
          <a:ln>
            <a:noFill/>
          </a:ln>
        </p:spPr>
      </p:pic>
      <p:sp>
        <p:nvSpPr>
          <p:cNvPr id="1241" name="Google Shape;1241;p91"/>
          <p:cNvSpPr/>
          <p:nvPr/>
        </p:nvSpPr>
        <p:spPr>
          <a:xfrm flipH="1">
            <a:off x="5459029" y="1947748"/>
            <a:ext cx="336169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 Wing I LF (F-10) at Malmstrom AFB, MT with the latest outer zone security antenna (white pole in middle) circa 1990s. Note the LSB on west side of launcher.</a:t>
            </a:r>
            <a:endParaRPr sz="1200">
              <a:solidFill>
                <a:schemeClr val="dk1"/>
              </a:solidFill>
              <a:latin typeface="Calibri"/>
              <a:ea typeface="Calibri"/>
              <a:cs typeface="Calibri"/>
              <a:sym typeface="Calibri"/>
            </a:endParaRPr>
          </a:p>
        </p:txBody>
      </p:sp>
      <p:sp>
        <p:nvSpPr>
          <p:cNvPr id="1242" name="Google Shape;1242;p91"/>
          <p:cNvSpPr/>
          <p:nvPr/>
        </p:nvSpPr>
        <p:spPr>
          <a:xfrm flipH="1">
            <a:off x="5555077" y="4616981"/>
            <a:ext cx="289653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 Wing IV LF (C-04) at Whiteman AFB, MO with the original outer zone security antennas (blue antennas around launcher). Note the LSB on east side of launcher.</a:t>
            </a:r>
            <a:endParaRPr sz="12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92"/>
          <p:cNvSpPr txBox="1">
            <a:spLocks noGrp="1"/>
          </p:cNvSpPr>
          <p:nvPr>
            <p:ph type="title"/>
          </p:nvPr>
        </p:nvSpPr>
        <p:spPr>
          <a:xfrm>
            <a:off x="392546" y="173773"/>
            <a:ext cx="8532764"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VI &amp; 564 SMS</a:t>
            </a:r>
            <a:endParaRPr/>
          </a:p>
        </p:txBody>
      </p:sp>
      <p:sp>
        <p:nvSpPr>
          <p:cNvPr id="1248" name="Google Shape;1248;p92"/>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249" name="Google Shape;1249;p92"/>
          <p:cNvSpPr/>
          <p:nvPr/>
        </p:nvSpPr>
        <p:spPr>
          <a:xfrm>
            <a:off x="662606" y="5754119"/>
            <a:ext cx="81818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Typical Sylvania-built Wing VI/564 SMS Launch Facility. Improvements were made to the launch tube and launcher equipment room surrounding the missile. However the biggest change was the support equipment normally found in the LSB at Wings I-V was moved into a more hardened, shock isolated, and capsule-shaped Launcher Equipment Building (LEB).</a:t>
            </a:r>
            <a:endParaRPr sz="1200">
              <a:solidFill>
                <a:schemeClr val="dk1"/>
              </a:solidFill>
              <a:latin typeface="Calibri"/>
              <a:ea typeface="Calibri"/>
              <a:cs typeface="Calibri"/>
              <a:sym typeface="Calibri"/>
            </a:endParaRPr>
          </a:p>
        </p:txBody>
      </p:sp>
      <p:pic>
        <p:nvPicPr>
          <p:cNvPr id="1250" name="Google Shape;1250;p92" descr="WG_VI_LF_Cutaway.jpg"/>
          <p:cNvPicPr preferRelativeResize="0"/>
          <p:nvPr/>
        </p:nvPicPr>
        <p:blipFill rotWithShape="1">
          <a:blip r:embed="rId3">
            <a:alphaModFix/>
          </a:blip>
          <a:srcRect/>
          <a:stretch/>
        </p:blipFill>
        <p:spPr>
          <a:xfrm>
            <a:off x="1109737" y="1385453"/>
            <a:ext cx="6950365" cy="438409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93"/>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56" name="Google Shape;1256;p93" descr="WG_VI_LF_Aerial.jpg"/>
          <p:cNvPicPr preferRelativeResize="0"/>
          <p:nvPr/>
        </p:nvPicPr>
        <p:blipFill rotWithShape="1">
          <a:blip r:embed="rId3">
            <a:alphaModFix/>
          </a:blip>
          <a:srcRect/>
          <a:stretch/>
        </p:blipFill>
        <p:spPr>
          <a:xfrm>
            <a:off x="662608" y="1479625"/>
            <a:ext cx="7831734" cy="3967493"/>
          </a:xfrm>
          <a:prstGeom prst="rect">
            <a:avLst/>
          </a:prstGeom>
          <a:noFill/>
          <a:ln>
            <a:noFill/>
          </a:ln>
        </p:spPr>
      </p:pic>
      <p:sp>
        <p:nvSpPr>
          <p:cNvPr id="1257" name="Google Shape;1257;p93"/>
          <p:cNvSpPr/>
          <p:nvPr/>
        </p:nvSpPr>
        <p:spPr>
          <a:xfrm>
            <a:off x="518581" y="5505332"/>
            <a:ext cx="81818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Typical “Deuce” Sylvania-built Wing VI/564 SMS Launch Facility (LF). Deuce LFs can easily be recognized by the “top hat” vents for both air intake and exhaust of the below ground Launcher Equipment Building (right side of photo). This is an early site so it has the four original “banjo” outer zone security system antennas around the launcher. Starting in the late 1980s, Deuce LFs were upgraded along with all of the Boeing LFs to include the new IMPSS outer zone security system antenna. </a:t>
            </a:r>
            <a:endParaRPr sz="1200">
              <a:solidFill>
                <a:schemeClr val="dk1"/>
              </a:solidFill>
              <a:latin typeface="Calibri"/>
              <a:ea typeface="Calibri"/>
              <a:cs typeface="Calibri"/>
              <a:sym typeface="Calibri"/>
            </a:endParaRPr>
          </a:p>
        </p:txBody>
      </p:sp>
      <p:sp>
        <p:nvSpPr>
          <p:cNvPr id="1258" name="Google Shape;1258;p93"/>
          <p:cNvSpPr txBox="1">
            <a:spLocks noGrp="1"/>
          </p:cNvSpPr>
          <p:nvPr>
            <p:ph type="title"/>
          </p:nvPr>
        </p:nvSpPr>
        <p:spPr>
          <a:xfrm>
            <a:off x="392546" y="173773"/>
            <a:ext cx="8532764"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 – WING VI &amp; 564 SMS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94"/>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pic>
        <p:nvPicPr>
          <p:cNvPr id="1264" name="Google Shape;1264;p94" descr="Ellsworth.gif"/>
          <p:cNvPicPr preferRelativeResize="0">
            <a:picLocks noGrp="1"/>
          </p:cNvPicPr>
          <p:nvPr>
            <p:ph type="body" idx="1"/>
          </p:nvPr>
        </p:nvPicPr>
        <p:blipFill rotWithShape="1">
          <a:blip r:embed="rId3">
            <a:alphaModFix/>
          </a:blip>
          <a:srcRect r="-74"/>
          <a:stretch/>
        </p:blipFill>
        <p:spPr>
          <a:xfrm>
            <a:off x="1142926" y="1292785"/>
            <a:ext cx="6733500" cy="5050500"/>
          </a:xfrm>
          <a:prstGeom prst="rect">
            <a:avLst/>
          </a:prstGeom>
          <a:noFill/>
          <a:ln>
            <a:noFill/>
          </a:ln>
        </p:spPr>
      </p:pic>
      <p:sp>
        <p:nvSpPr>
          <p:cNvPr id="1265" name="Google Shape;1265;p94"/>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266" name="Google Shape;1266;p94"/>
          <p:cNvSpPr/>
          <p:nvPr/>
        </p:nvSpPr>
        <p:spPr>
          <a:xfrm>
            <a:off x="662608" y="4469331"/>
            <a:ext cx="2750700" cy="1785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This map shows how typical Boeing-built Minuteman squadrons (Wings I thru V) had their Launch Facilities and Launch Control Centers interconnected via the underground Hardened Intersite Cable System (HICS).  There were 50 Launch Facilities and 5 Launch Control Centers per squadron. The squadrons depicted here are the 66</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SMS, 67</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SMS, and 68</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SMS belonging to the 44</a:t>
            </a:r>
            <a:r>
              <a:rPr lang="en-US" sz="1100" baseline="30000">
                <a:solidFill>
                  <a:schemeClr val="dk1"/>
                </a:solidFill>
                <a:latin typeface="Calibri"/>
                <a:ea typeface="Calibri"/>
                <a:cs typeface="Calibri"/>
                <a:sym typeface="Calibri"/>
              </a:rPr>
              <a:t>th</a:t>
            </a:r>
            <a:r>
              <a:rPr lang="en-US" sz="1100">
                <a:solidFill>
                  <a:schemeClr val="dk1"/>
                </a:solidFill>
                <a:latin typeface="Calibri"/>
                <a:ea typeface="Calibri"/>
                <a:cs typeface="Calibri"/>
                <a:sym typeface="Calibri"/>
              </a:rPr>
              <a:t> Strategic Missile Wing (Wing II).</a:t>
            </a:r>
            <a:endParaRPr sz="1100">
              <a:solidFill>
                <a:schemeClr val="dk1"/>
              </a:solidFill>
              <a:latin typeface="Calibri"/>
              <a:ea typeface="Calibri"/>
              <a:cs typeface="Calibri"/>
              <a:sym typeface="Calibri"/>
            </a:endParaRPr>
          </a:p>
        </p:txBody>
      </p:sp>
      <p:sp>
        <p:nvSpPr>
          <p:cNvPr id="1267" name="Google Shape;1267;p94"/>
          <p:cNvSpPr/>
          <p:nvPr/>
        </p:nvSpPr>
        <p:spPr>
          <a:xfrm>
            <a:off x="1224681" y="1598971"/>
            <a:ext cx="805114" cy="1292786"/>
          </a:xfrm>
          <a:custGeom>
            <a:avLst/>
            <a:gdLst/>
            <a:ahLst/>
            <a:cxnLst/>
            <a:rect l="l" t="t" r="r" b="b"/>
            <a:pathLst>
              <a:path w="805114" h="1292786" extrusionOk="0">
                <a:moveTo>
                  <a:pt x="464925" y="0"/>
                </a:moveTo>
                <a:lnTo>
                  <a:pt x="22679" y="294846"/>
                </a:lnTo>
                <a:lnTo>
                  <a:pt x="0" y="918559"/>
                </a:lnTo>
                <a:lnTo>
                  <a:pt x="396887" y="1292786"/>
                </a:lnTo>
                <a:lnTo>
                  <a:pt x="589661" y="1247425"/>
                </a:lnTo>
                <a:lnTo>
                  <a:pt x="646359" y="941239"/>
                </a:lnTo>
                <a:lnTo>
                  <a:pt x="793774" y="442269"/>
                </a:lnTo>
                <a:lnTo>
                  <a:pt x="805114" y="170104"/>
                </a:lnTo>
                <a:lnTo>
                  <a:pt x="464925"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8" name="Google Shape;1268;p94"/>
          <p:cNvSpPr/>
          <p:nvPr/>
        </p:nvSpPr>
        <p:spPr>
          <a:xfrm>
            <a:off x="2710173" y="1587631"/>
            <a:ext cx="1122624" cy="1077321"/>
          </a:xfrm>
          <a:custGeom>
            <a:avLst/>
            <a:gdLst/>
            <a:ahLst/>
            <a:cxnLst/>
            <a:rect l="l" t="t" r="r" b="b"/>
            <a:pathLst>
              <a:path w="1122624" h="1077321" extrusionOk="0">
                <a:moveTo>
                  <a:pt x="22680" y="0"/>
                </a:moveTo>
                <a:lnTo>
                  <a:pt x="0" y="532991"/>
                </a:lnTo>
                <a:lnTo>
                  <a:pt x="226793" y="657733"/>
                </a:lnTo>
                <a:lnTo>
                  <a:pt x="419567" y="1077321"/>
                </a:lnTo>
                <a:lnTo>
                  <a:pt x="1122624" y="669073"/>
                </a:lnTo>
                <a:lnTo>
                  <a:pt x="1031907" y="90722"/>
                </a:lnTo>
                <a:lnTo>
                  <a:pt x="623680" y="317527"/>
                </a:lnTo>
                <a:lnTo>
                  <a:pt x="22680"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9" name="Google Shape;1269;p94"/>
          <p:cNvSpPr/>
          <p:nvPr/>
        </p:nvSpPr>
        <p:spPr>
          <a:xfrm>
            <a:off x="1973097" y="2063921"/>
            <a:ext cx="1043247" cy="861857"/>
          </a:xfrm>
          <a:custGeom>
            <a:avLst/>
            <a:gdLst/>
            <a:ahLst/>
            <a:cxnLst/>
            <a:rect l="l" t="t" r="r" b="b"/>
            <a:pathLst>
              <a:path w="1043247" h="861857" extrusionOk="0">
                <a:moveTo>
                  <a:pt x="260812" y="0"/>
                </a:moveTo>
                <a:lnTo>
                  <a:pt x="0" y="260825"/>
                </a:lnTo>
                <a:lnTo>
                  <a:pt x="136076" y="861857"/>
                </a:lnTo>
                <a:lnTo>
                  <a:pt x="544302" y="816496"/>
                </a:lnTo>
                <a:lnTo>
                  <a:pt x="1043247" y="816496"/>
                </a:lnTo>
                <a:lnTo>
                  <a:pt x="873152" y="192783"/>
                </a:lnTo>
                <a:lnTo>
                  <a:pt x="260812"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0" name="Google Shape;1270;p94"/>
          <p:cNvSpPr/>
          <p:nvPr/>
        </p:nvSpPr>
        <p:spPr>
          <a:xfrm>
            <a:off x="1213341" y="2982479"/>
            <a:ext cx="986549" cy="850516"/>
          </a:xfrm>
          <a:custGeom>
            <a:avLst/>
            <a:gdLst/>
            <a:ahLst/>
            <a:cxnLst/>
            <a:rect l="l" t="t" r="r" b="b"/>
            <a:pathLst>
              <a:path w="986549" h="850516" extrusionOk="0">
                <a:moveTo>
                  <a:pt x="56698" y="79381"/>
                </a:moveTo>
                <a:lnTo>
                  <a:pt x="929850" y="0"/>
                </a:lnTo>
                <a:lnTo>
                  <a:pt x="986549" y="850516"/>
                </a:lnTo>
                <a:lnTo>
                  <a:pt x="0" y="464949"/>
                </a:lnTo>
                <a:lnTo>
                  <a:pt x="56698" y="79381"/>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1" name="Google Shape;1271;p94"/>
          <p:cNvSpPr/>
          <p:nvPr/>
        </p:nvSpPr>
        <p:spPr>
          <a:xfrm>
            <a:off x="2279267" y="2982479"/>
            <a:ext cx="1156643" cy="850516"/>
          </a:xfrm>
          <a:custGeom>
            <a:avLst/>
            <a:gdLst/>
            <a:ahLst/>
            <a:cxnLst/>
            <a:rect l="l" t="t" r="r" b="b"/>
            <a:pathLst>
              <a:path w="1156643" h="850516" extrusionOk="0">
                <a:moveTo>
                  <a:pt x="0" y="0"/>
                </a:moveTo>
                <a:lnTo>
                  <a:pt x="11340" y="635052"/>
                </a:lnTo>
                <a:lnTo>
                  <a:pt x="328850" y="850516"/>
                </a:lnTo>
                <a:lnTo>
                  <a:pt x="1156643" y="532990"/>
                </a:lnTo>
                <a:lnTo>
                  <a:pt x="827794" y="113402"/>
                </a:lnTo>
                <a:lnTo>
                  <a:pt x="0"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2" name="Google Shape;1272;p94"/>
          <p:cNvSpPr/>
          <p:nvPr/>
        </p:nvSpPr>
        <p:spPr>
          <a:xfrm>
            <a:off x="3798778" y="1474229"/>
            <a:ext cx="1088606" cy="725774"/>
          </a:xfrm>
          <a:custGeom>
            <a:avLst/>
            <a:gdLst/>
            <a:ahLst/>
            <a:cxnLst/>
            <a:rect l="l" t="t" r="r" b="b"/>
            <a:pathLst>
              <a:path w="1088606" h="725774" extrusionOk="0">
                <a:moveTo>
                  <a:pt x="0" y="419588"/>
                </a:moveTo>
                <a:lnTo>
                  <a:pt x="204114" y="725774"/>
                </a:lnTo>
                <a:lnTo>
                  <a:pt x="1088606" y="725774"/>
                </a:lnTo>
                <a:lnTo>
                  <a:pt x="1077266" y="306186"/>
                </a:lnTo>
                <a:lnTo>
                  <a:pt x="612341" y="0"/>
                </a:lnTo>
                <a:lnTo>
                  <a:pt x="0" y="419588"/>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3" name="Google Shape;1273;p94"/>
          <p:cNvSpPr/>
          <p:nvPr/>
        </p:nvSpPr>
        <p:spPr>
          <a:xfrm>
            <a:off x="4921403" y="1621652"/>
            <a:ext cx="963869" cy="986599"/>
          </a:xfrm>
          <a:custGeom>
            <a:avLst/>
            <a:gdLst/>
            <a:ahLst/>
            <a:cxnLst/>
            <a:rect l="l" t="t" r="r" b="b"/>
            <a:pathLst>
              <a:path w="963869" h="986599" extrusionOk="0">
                <a:moveTo>
                  <a:pt x="0" y="0"/>
                </a:moveTo>
                <a:lnTo>
                  <a:pt x="90717" y="986599"/>
                </a:lnTo>
                <a:lnTo>
                  <a:pt x="657699" y="884537"/>
                </a:lnTo>
                <a:lnTo>
                  <a:pt x="963869" y="79381"/>
                </a:lnTo>
                <a:lnTo>
                  <a:pt x="0"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4" name="Google Shape;1274;p94"/>
          <p:cNvSpPr/>
          <p:nvPr/>
        </p:nvSpPr>
        <p:spPr>
          <a:xfrm>
            <a:off x="3821458" y="2426808"/>
            <a:ext cx="1122624" cy="839176"/>
          </a:xfrm>
          <a:custGeom>
            <a:avLst/>
            <a:gdLst/>
            <a:ahLst/>
            <a:cxnLst/>
            <a:rect l="l" t="t" r="r" b="b"/>
            <a:pathLst>
              <a:path w="1122624" h="839176" extrusionOk="0">
                <a:moveTo>
                  <a:pt x="759755" y="0"/>
                </a:moveTo>
                <a:lnTo>
                  <a:pt x="0" y="306186"/>
                </a:lnTo>
                <a:lnTo>
                  <a:pt x="351529" y="839176"/>
                </a:lnTo>
                <a:lnTo>
                  <a:pt x="986548" y="782475"/>
                </a:lnTo>
                <a:lnTo>
                  <a:pt x="1122624" y="136082"/>
                </a:lnTo>
                <a:lnTo>
                  <a:pt x="759755"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5" name="Google Shape;1275;p94"/>
          <p:cNvSpPr/>
          <p:nvPr/>
        </p:nvSpPr>
        <p:spPr>
          <a:xfrm>
            <a:off x="4864704" y="2676293"/>
            <a:ext cx="1099945" cy="907218"/>
          </a:xfrm>
          <a:custGeom>
            <a:avLst/>
            <a:gdLst/>
            <a:ahLst/>
            <a:cxnLst/>
            <a:rect l="l" t="t" r="r" b="b"/>
            <a:pathLst>
              <a:path w="1099945" h="907218" extrusionOk="0">
                <a:moveTo>
                  <a:pt x="612341" y="0"/>
                </a:moveTo>
                <a:lnTo>
                  <a:pt x="158755" y="113402"/>
                </a:lnTo>
                <a:lnTo>
                  <a:pt x="0" y="612372"/>
                </a:lnTo>
                <a:lnTo>
                  <a:pt x="102057" y="907218"/>
                </a:lnTo>
                <a:lnTo>
                  <a:pt x="929851" y="839176"/>
                </a:lnTo>
                <a:lnTo>
                  <a:pt x="1099945" y="476289"/>
                </a:lnTo>
                <a:lnTo>
                  <a:pt x="612341"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6" name="Google Shape;1276;p94"/>
          <p:cNvSpPr/>
          <p:nvPr/>
        </p:nvSpPr>
        <p:spPr>
          <a:xfrm>
            <a:off x="3787439" y="3288665"/>
            <a:ext cx="1111284" cy="759795"/>
          </a:xfrm>
          <a:custGeom>
            <a:avLst/>
            <a:gdLst/>
            <a:ahLst/>
            <a:cxnLst/>
            <a:rect l="l" t="t" r="r" b="b"/>
            <a:pathLst>
              <a:path w="1111284" h="759795" extrusionOk="0">
                <a:moveTo>
                  <a:pt x="873152" y="0"/>
                </a:moveTo>
                <a:lnTo>
                  <a:pt x="873152" y="0"/>
                </a:lnTo>
                <a:lnTo>
                  <a:pt x="90717" y="124742"/>
                </a:lnTo>
                <a:lnTo>
                  <a:pt x="0" y="453609"/>
                </a:lnTo>
                <a:lnTo>
                  <a:pt x="317510" y="759795"/>
                </a:lnTo>
                <a:lnTo>
                  <a:pt x="1088605" y="532990"/>
                </a:lnTo>
                <a:lnTo>
                  <a:pt x="1111284" y="340206"/>
                </a:lnTo>
                <a:lnTo>
                  <a:pt x="873152"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7" name="Google Shape;1277;p94"/>
          <p:cNvSpPr/>
          <p:nvPr/>
        </p:nvSpPr>
        <p:spPr>
          <a:xfrm>
            <a:off x="5409007" y="3855676"/>
            <a:ext cx="1133964" cy="941238"/>
          </a:xfrm>
          <a:custGeom>
            <a:avLst/>
            <a:gdLst/>
            <a:ahLst/>
            <a:cxnLst/>
            <a:rect l="l" t="t" r="r" b="b"/>
            <a:pathLst>
              <a:path w="1133964" h="941238" extrusionOk="0">
                <a:moveTo>
                  <a:pt x="238132" y="11340"/>
                </a:moveTo>
                <a:lnTo>
                  <a:pt x="861812" y="0"/>
                </a:lnTo>
                <a:lnTo>
                  <a:pt x="1133964" y="521650"/>
                </a:lnTo>
                <a:lnTo>
                  <a:pt x="623680" y="941238"/>
                </a:lnTo>
                <a:lnTo>
                  <a:pt x="22679" y="771135"/>
                </a:lnTo>
                <a:lnTo>
                  <a:pt x="0" y="272165"/>
                </a:lnTo>
                <a:lnTo>
                  <a:pt x="238132" y="1134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8" name="Google Shape;1278;p94"/>
          <p:cNvSpPr/>
          <p:nvPr/>
        </p:nvSpPr>
        <p:spPr>
          <a:xfrm>
            <a:off x="5907951" y="4014439"/>
            <a:ext cx="1156643" cy="1372167"/>
          </a:xfrm>
          <a:custGeom>
            <a:avLst/>
            <a:gdLst/>
            <a:ahLst/>
            <a:cxnLst/>
            <a:rect l="l" t="t" r="r" b="b"/>
            <a:pathLst>
              <a:path w="1156643" h="1372167" extrusionOk="0">
                <a:moveTo>
                  <a:pt x="895831" y="0"/>
                </a:moveTo>
                <a:lnTo>
                  <a:pt x="1156643" y="612372"/>
                </a:lnTo>
                <a:lnTo>
                  <a:pt x="839133" y="1213404"/>
                </a:lnTo>
                <a:lnTo>
                  <a:pt x="521623" y="1372167"/>
                </a:lnTo>
                <a:lnTo>
                  <a:pt x="306170" y="1054641"/>
                </a:lnTo>
                <a:lnTo>
                  <a:pt x="0" y="850517"/>
                </a:lnTo>
                <a:lnTo>
                  <a:pt x="419567" y="635053"/>
                </a:lnTo>
                <a:lnTo>
                  <a:pt x="895831"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9" name="Google Shape;1279;p94"/>
          <p:cNvSpPr/>
          <p:nvPr/>
        </p:nvSpPr>
        <p:spPr>
          <a:xfrm>
            <a:off x="4989440" y="4524749"/>
            <a:ext cx="895832" cy="1065981"/>
          </a:xfrm>
          <a:custGeom>
            <a:avLst/>
            <a:gdLst/>
            <a:ahLst/>
            <a:cxnLst/>
            <a:rect l="l" t="t" r="r" b="b"/>
            <a:pathLst>
              <a:path w="895832" h="1065981" extrusionOk="0">
                <a:moveTo>
                  <a:pt x="192774" y="0"/>
                </a:moveTo>
                <a:lnTo>
                  <a:pt x="0" y="215464"/>
                </a:lnTo>
                <a:lnTo>
                  <a:pt x="11340" y="839177"/>
                </a:lnTo>
                <a:lnTo>
                  <a:pt x="204114" y="1043301"/>
                </a:lnTo>
                <a:lnTo>
                  <a:pt x="487605" y="1065981"/>
                </a:lnTo>
                <a:lnTo>
                  <a:pt x="759756" y="873197"/>
                </a:lnTo>
                <a:lnTo>
                  <a:pt x="748416" y="691754"/>
                </a:lnTo>
                <a:lnTo>
                  <a:pt x="895832" y="351547"/>
                </a:lnTo>
                <a:lnTo>
                  <a:pt x="192774"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0" name="Google Shape;1280;p94"/>
          <p:cNvSpPr/>
          <p:nvPr/>
        </p:nvSpPr>
        <p:spPr>
          <a:xfrm>
            <a:off x="5511064" y="5114441"/>
            <a:ext cx="997888" cy="918558"/>
          </a:xfrm>
          <a:custGeom>
            <a:avLst/>
            <a:gdLst/>
            <a:ahLst/>
            <a:cxnLst/>
            <a:rect l="l" t="t" r="r" b="b"/>
            <a:pathLst>
              <a:path w="997888" h="918558" extrusionOk="0">
                <a:moveTo>
                  <a:pt x="635019" y="0"/>
                </a:moveTo>
                <a:lnTo>
                  <a:pt x="294830" y="11340"/>
                </a:lnTo>
                <a:lnTo>
                  <a:pt x="306170" y="317526"/>
                </a:lnTo>
                <a:lnTo>
                  <a:pt x="0" y="487629"/>
                </a:lnTo>
                <a:lnTo>
                  <a:pt x="158755" y="861857"/>
                </a:lnTo>
                <a:lnTo>
                  <a:pt x="669038" y="918558"/>
                </a:lnTo>
                <a:lnTo>
                  <a:pt x="997888" y="782475"/>
                </a:lnTo>
                <a:lnTo>
                  <a:pt x="997888" y="430928"/>
                </a:lnTo>
                <a:lnTo>
                  <a:pt x="635019"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1" name="Google Shape;1281;p94"/>
          <p:cNvSpPr/>
          <p:nvPr/>
        </p:nvSpPr>
        <p:spPr>
          <a:xfrm>
            <a:off x="6554310" y="5023719"/>
            <a:ext cx="1247360" cy="975259"/>
          </a:xfrm>
          <a:custGeom>
            <a:avLst/>
            <a:gdLst/>
            <a:ahLst/>
            <a:cxnLst/>
            <a:rect l="l" t="t" r="r" b="b"/>
            <a:pathLst>
              <a:path w="1247360" h="975259" extrusionOk="0">
                <a:moveTo>
                  <a:pt x="408227" y="11340"/>
                </a:moveTo>
                <a:lnTo>
                  <a:pt x="0" y="725774"/>
                </a:lnTo>
                <a:lnTo>
                  <a:pt x="11340" y="873197"/>
                </a:lnTo>
                <a:lnTo>
                  <a:pt x="578322" y="975259"/>
                </a:lnTo>
                <a:lnTo>
                  <a:pt x="1213342" y="827836"/>
                </a:lnTo>
                <a:lnTo>
                  <a:pt x="1247360" y="555671"/>
                </a:lnTo>
                <a:lnTo>
                  <a:pt x="827794" y="374227"/>
                </a:lnTo>
                <a:lnTo>
                  <a:pt x="805115" y="0"/>
                </a:lnTo>
                <a:lnTo>
                  <a:pt x="408227" y="1134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2" name="Google Shape;1282;p94"/>
          <p:cNvSpPr/>
          <p:nvPr/>
        </p:nvSpPr>
        <p:spPr>
          <a:xfrm flipH="1">
            <a:off x="6125672" y="1496206"/>
            <a:ext cx="263533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I thru V (WS-133A/M) [Boeing-built]</a:t>
            </a:r>
            <a:endParaRPr sz="1400" b="1" u="sng">
              <a:solidFill>
                <a:schemeClr val="dk1"/>
              </a:solidFill>
              <a:latin typeface="Calibri"/>
              <a:ea typeface="Calibri"/>
              <a:cs typeface="Calibri"/>
              <a:sym typeface="Calibri"/>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Every LCC and LF in a squadron were interconnected with each other through a redundant “spider web” of underground cables.</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95"/>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pic>
        <p:nvPicPr>
          <p:cNvPr id="1288" name="Google Shape;1288;p95" descr="Screen Shot 2022-07-16 at 10.49.47 PM.png"/>
          <p:cNvPicPr preferRelativeResize="0">
            <a:picLocks noGrp="1"/>
          </p:cNvPicPr>
          <p:nvPr>
            <p:ph type="body" idx="1"/>
          </p:nvPr>
        </p:nvPicPr>
        <p:blipFill rotWithShape="1">
          <a:blip r:embed="rId3">
            <a:alphaModFix/>
          </a:blip>
          <a:srcRect l="-356"/>
          <a:stretch/>
        </p:blipFill>
        <p:spPr>
          <a:xfrm>
            <a:off x="767783" y="1922700"/>
            <a:ext cx="6358500" cy="4404900"/>
          </a:xfrm>
          <a:prstGeom prst="rect">
            <a:avLst/>
          </a:prstGeom>
          <a:noFill/>
          <a:ln>
            <a:noFill/>
          </a:ln>
        </p:spPr>
      </p:pic>
      <p:sp>
        <p:nvSpPr>
          <p:cNvPr id="1289" name="Google Shape;1289;p95"/>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290" name="Google Shape;1290;p95"/>
          <p:cNvSpPr/>
          <p:nvPr/>
        </p:nvSpPr>
        <p:spPr>
          <a:xfrm flipH="1">
            <a:off x="474325" y="1278266"/>
            <a:ext cx="842729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chemeClr val="dk1"/>
                </a:solidFill>
                <a:latin typeface="Calibri"/>
                <a:ea typeface="Calibri"/>
                <a:cs typeface="Calibri"/>
                <a:sym typeface="Calibri"/>
              </a:rPr>
              <a:t>Wings VI and 564 SMS (WS-133B) [Sylvania-built]</a:t>
            </a:r>
            <a:endParaRPr sz="1400" b="1" u="sng">
              <a:solidFill>
                <a:schemeClr val="dk1"/>
              </a:solidFill>
              <a:latin typeface="Calibri"/>
              <a:ea typeface="Calibri"/>
              <a:cs typeface="Calibri"/>
              <a:sym typeface="Calibri"/>
            </a:endParaRPr>
          </a:p>
          <a:p>
            <a:pPr marL="0" marR="0" lvl="0" indent="0" algn="l" rtl="0">
              <a:spcBef>
                <a:spcPts val="0"/>
              </a:spcBef>
              <a:spcAft>
                <a:spcPts val="0"/>
              </a:spcAft>
              <a:buNone/>
            </a:pPr>
            <a:r>
              <a:rPr lang="en-US" sz="1000" b="1">
                <a:solidFill>
                  <a:schemeClr val="dk1"/>
                </a:solidFill>
                <a:latin typeface="Calibri"/>
                <a:ea typeface="Calibri"/>
                <a:cs typeface="Calibri"/>
                <a:sym typeface="Calibri"/>
              </a:rPr>
              <a:t>Every LCC and LF in a squadron were interconnected with each other through a non-redundant network of underground cables. To increase redundancy, a Medium Frequency radio antenna was installed at each site to maintain connectivity in the event the underground cables were severed.</a:t>
            </a:r>
            <a:endParaRPr/>
          </a:p>
        </p:txBody>
      </p:sp>
      <p:sp>
        <p:nvSpPr>
          <p:cNvPr id="1291" name="Google Shape;1291;p95"/>
          <p:cNvSpPr/>
          <p:nvPr/>
        </p:nvSpPr>
        <p:spPr>
          <a:xfrm>
            <a:off x="7132705" y="3186926"/>
            <a:ext cx="1854794" cy="19543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This illustration shows how a Sylvania-built WS-133B LCC of Wing VI and 564 SMS could “talk” with its missiles. The first way was through underground cables indicated here as green lines. The second way was through Medium Frequency radio indicated here as black dashed lines.</a:t>
            </a:r>
            <a:endParaRPr sz="11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96"/>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sp>
        <p:nvSpPr>
          <p:cNvPr id="1297" name="Google Shape;1297;p96"/>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298" name="Google Shape;1298;p96" descr="flight configuration.jpg"/>
          <p:cNvPicPr preferRelativeResize="0">
            <a:picLocks noGrp="1"/>
          </p:cNvPicPr>
          <p:nvPr>
            <p:ph type="body" idx="1"/>
          </p:nvPr>
        </p:nvPicPr>
        <p:blipFill rotWithShape="1">
          <a:blip r:embed="rId3">
            <a:alphaModFix/>
          </a:blip>
          <a:srcRect/>
          <a:stretch/>
        </p:blipFill>
        <p:spPr>
          <a:xfrm>
            <a:off x="662608" y="1578595"/>
            <a:ext cx="7852741" cy="462694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97"/>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sp>
        <p:nvSpPr>
          <p:cNvPr id="1304" name="Google Shape;1304;p97"/>
          <p:cNvSpPr txBox="1">
            <a:spLocks noGrp="1"/>
          </p:cNvSpPr>
          <p:nvPr>
            <p:ph type="body" idx="1"/>
          </p:nvPr>
        </p:nvSpPr>
        <p:spPr>
          <a:xfrm>
            <a:off x="426930" y="1387969"/>
            <a:ext cx="4469948" cy="4817570"/>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Clr>
                <a:schemeClr val="dk1"/>
              </a:buClr>
              <a:buSzPts val="1200"/>
              <a:buChar char="•"/>
            </a:pPr>
            <a:r>
              <a:rPr lang="en-US" sz="1200"/>
              <a:t>As the Soviet Union continued its build up of ICBMs in the 1960s, SAC planners realized that in order to prevent the launch of all Minuteman ICBMs, the Soviet Union did not have to destroy all 1000 Minuteman ICBM silos; they only needed to target the 100 Launch Control Centers that controlled the missiles. This would have simplified Soviet war planning. So, the Airborne Launch Control System (ALCS) was developed. It was an emergency launch capability to remotely launch the Minuteman missiles if the underground LCCs were destroyed. </a:t>
            </a:r>
            <a:endParaRPr/>
          </a:p>
          <a:p>
            <a:pPr marL="285750" lvl="0" indent="-209550" algn="l" rtl="0">
              <a:lnSpc>
                <a:spcPct val="100000"/>
              </a:lnSpc>
              <a:spcBef>
                <a:spcPts val="600"/>
              </a:spcBef>
              <a:spcAft>
                <a:spcPts val="0"/>
              </a:spcAft>
              <a:buClr>
                <a:schemeClr val="dk1"/>
              </a:buClr>
              <a:buSzPts val="1200"/>
              <a:buNone/>
            </a:pPr>
            <a:endParaRPr sz="1200"/>
          </a:p>
          <a:p>
            <a:pPr marL="285750" lvl="0" indent="-285750" algn="l" rtl="0">
              <a:lnSpc>
                <a:spcPct val="100000"/>
              </a:lnSpc>
              <a:spcBef>
                <a:spcPts val="600"/>
              </a:spcBef>
              <a:spcAft>
                <a:spcPts val="0"/>
              </a:spcAft>
              <a:buClr>
                <a:schemeClr val="dk1"/>
              </a:buClr>
              <a:buSzPts val="1200"/>
              <a:buChar char="•"/>
            </a:pPr>
            <a:r>
              <a:rPr lang="en-US" sz="1200"/>
              <a:t>The ALCS was originally installed on modified EC-135 aircraft. These aircraft were essentially flying Minuteman LCCs, hence their name of Airborne Launch Control Center (ALCC). In addition to the other aircrew members onboard, missileers would operate the ALCS and could send the launch signals down to the Minuteman ICBMs via a radio signal. The ALCS is an integral part of the Minuteman command &amp; control system and helps make the Minuteman ICBM survivable.</a:t>
            </a:r>
            <a:endParaRPr/>
          </a:p>
          <a:p>
            <a:pPr marL="285750" lvl="0" indent="-209550" algn="l" rtl="0">
              <a:lnSpc>
                <a:spcPct val="100000"/>
              </a:lnSpc>
              <a:spcBef>
                <a:spcPts val="600"/>
              </a:spcBef>
              <a:spcAft>
                <a:spcPts val="0"/>
              </a:spcAft>
              <a:buClr>
                <a:schemeClr val="dk1"/>
              </a:buClr>
              <a:buSzPts val="1200"/>
              <a:buNone/>
            </a:pPr>
            <a:endParaRPr sz="1200"/>
          </a:p>
          <a:p>
            <a:pPr marL="285750" lvl="0" indent="-285750" algn="l" rtl="0">
              <a:lnSpc>
                <a:spcPct val="100000"/>
              </a:lnSpc>
              <a:spcBef>
                <a:spcPts val="600"/>
              </a:spcBef>
              <a:spcAft>
                <a:spcPts val="0"/>
              </a:spcAft>
              <a:buClr>
                <a:schemeClr val="dk1"/>
              </a:buClr>
              <a:buSzPts val="1200"/>
              <a:buChar char="•"/>
            </a:pPr>
            <a:r>
              <a:rPr lang="en-US" sz="1200"/>
              <a:t>ALCS first went on alert on 31 May 1967 with EC-135 aircraft. The mission continues to this day with E-6B aircraft. Operating the ALCS is performed by missileers during follow-on assignments after their initial assignments at one of the Missile Wings.</a:t>
            </a:r>
            <a:endParaRPr sz="1200"/>
          </a:p>
        </p:txBody>
      </p:sp>
      <p:sp>
        <p:nvSpPr>
          <p:cNvPr id="1305" name="Google Shape;1305;p97"/>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306" name="Google Shape;1306;p97"/>
          <p:cNvPicPr preferRelativeResize="0"/>
          <p:nvPr/>
        </p:nvPicPr>
        <p:blipFill rotWithShape="1">
          <a:blip r:embed="rId3">
            <a:alphaModFix/>
          </a:blip>
          <a:srcRect/>
          <a:stretch/>
        </p:blipFill>
        <p:spPr>
          <a:xfrm>
            <a:off x="5132556" y="1387969"/>
            <a:ext cx="3037635" cy="2074367"/>
          </a:xfrm>
          <a:prstGeom prst="rect">
            <a:avLst/>
          </a:prstGeom>
          <a:noFill/>
          <a:ln>
            <a:noFill/>
          </a:ln>
        </p:spPr>
      </p:pic>
      <p:pic>
        <p:nvPicPr>
          <p:cNvPr id="1307" name="Google Shape;1307;p97" descr="C:\Users\kuehnc\Desktop\IMG_0372.JPG"/>
          <p:cNvPicPr preferRelativeResize="0"/>
          <p:nvPr/>
        </p:nvPicPr>
        <p:blipFill rotWithShape="1">
          <a:blip r:embed="rId4">
            <a:alphaModFix/>
          </a:blip>
          <a:srcRect/>
          <a:stretch/>
        </p:blipFill>
        <p:spPr>
          <a:xfrm>
            <a:off x="5132556" y="3746393"/>
            <a:ext cx="3037635" cy="2278226"/>
          </a:xfrm>
          <a:prstGeom prst="rect">
            <a:avLst/>
          </a:prstGeom>
          <a:noFill/>
          <a:ln>
            <a:noFill/>
          </a:ln>
        </p:spPr>
      </p:pic>
      <p:sp>
        <p:nvSpPr>
          <p:cNvPr id="1308" name="Google Shape;1308;p97"/>
          <p:cNvSpPr/>
          <p:nvPr/>
        </p:nvSpPr>
        <p:spPr>
          <a:xfrm flipH="1">
            <a:off x="5040903" y="3454116"/>
            <a:ext cx="3299500"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An EC-135A ALCC flying over an Ellsworth LCF.</a:t>
            </a:r>
            <a:endParaRPr sz="1250">
              <a:solidFill>
                <a:schemeClr val="dk1"/>
              </a:solidFill>
              <a:latin typeface="Calibri"/>
              <a:ea typeface="Calibri"/>
              <a:cs typeface="Calibri"/>
              <a:sym typeface="Calibri"/>
            </a:endParaRPr>
          </a:p>
        </p:txBody>
      </p:sp>
      <p:sp>
        <p:nvSpPr>
          <p:cNvPr id="1309" name="Google Shape;1309;p97"/>
          <p:cNvSpPr/>
          <p:nvPr/>
        </p:nvSpPr>
        <p:spPr>
          <a:xfrm flipH="1">
            <a:off x="5040904" y="5967012"/>
            <a:ext cx="3299499"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ALCS crewmembers in front of an E-6B before taking off to test launch a Minuteman ICBM.</a:t>
            </a:r>
            <a:endParaRPr sz="1200">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98"/>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pic>
        <p:nvPicPr>
          <p:cNvPr id="1315" name="Google Shape;1315;p98" descr="Ellsworth.gif"/>
          <p:cNvPicPr preferRelativeResize="0">
            <a:picLocks noGrp="1"/>
          </p:cNvPicPr>
          <p:nvPr>
            <p:ph type="body" idx="1"/>
          </p:nvPr>
        </p:nvPicPr>
        <p:blipFill rotWithShape="1">
          <a:blip r:embed="rId3">
            <a:alphaModFix/>
          </a:blip>
          <a:srcRect r="-74"/>
          <a:stretch/>
        </p:blipFill>
        <p:spPr>
          <a:xfrm>
            <a:off x="1142926" y="1292785"/>
            <a:ext cx="6733586" cy="5050595"/>
          </a:xfrm>
          <a:prstGeom prst="rect">
            <a:avLst/>
          </a:prstGeom>
          <a:noFill/>
          <a:ln>
            <a:noFill/>
          </a:ln>
        </p:spPr>
      </p:pic>
      <p:sp>
        <p:nvSpPr>
          <p:cNvPr id="1316" name="Google Shape;1316;p98"/>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sp>
        <p:nvSpPr>
          <p:cNvPr id="1317" name="Google Shape;1317;p98"/>
          <p:cNvSpPr/>
          <p:nvPr/>
        </p:nvSpPr>
        <p:spPr>
          <a:xfrm>
            <a:off x="367755" y="3970699"/>
            <a:ext cx="3022940" cy="22929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During the Cold War, the ALCS was installed onboard modified EC-135 aircraft. The basic ALCC aircraft used were the EC-135A and EC-135G. Their main mission was to orbit over the Minuteman ICBM fields during wartime and provide launch assistance if needed. The ALCS was also installed on EC-135C Looking Glass aircraft. Today, the ALCC mission is performed by the E-6B Looking Glass aircraft. If LFs lose connectivity with their parent LCCs, then ALCC-configured aircraft can send launch signals down to the Minuteman squadrons via radio signals to remotely launch missiles.</a:t>
            </a:r>
            <a:endParaRPr sz="1100">
              <a:solidFill>
                <a:schemeClr val="dk1"/>
              </a:solidFill>
              <a:latin typeface="Calibri"/>
              <a:ea typeface="Calibri"/>
              <a:cs typeface="Calibri"/>
              <a:sym typeface="Calibri"/>
            </a:endParaRPr>
          </a:p>
        </p:txBody>
      </p:sp>
      <p:sp>
        <p:nvSpPr>
          <p:cNvPr id="1318" name="Google Shape;1318;p98"/>
          <p:cNvSpPr/>
          <p:nvPr/>
        </p:nvSpPr>
        <p:spPr>
          <a:xfrm>
            <a:off x="1224681" y="1598971"/>
            <a:ext cx="805114" cy="1292786"/>
          </a:xfrm>
          <a:custGeom>
            <a:avLst/>
            <a:gdLst/>
            <a:ahLst/>
            <a:cxnLst/>
            <a:rect l="l" t="t" r="r" b="b"/>
            <a:pathLst>
              <a:path w="805114" h="1292786" extrusionOk="0">
                <a:moveTo>
                  <a:pt x="464925" y="0"/>
                </a:moveTo>
                <a:lnTo>
                  <a:pt x="22679" y="294846"/>
                </a:lnTo>
                <a:lnTo>
                  <a:pt x="0" y="918559"/>
                </a:lnTo>
                <a:lnTo>
                  <a:pt x="396887" y="1292786"/>
                </a:lnTo>
                <a:lnTo>
                  <a:pt x="589661" y="1247425"/>
                </a:lnTo>
                <a:lnTo>
                  <a:pt x="646359" y="941239"/>
                </a:lnTo>
                <a:lnTo>
                  <a:pt x="793774" y="442269"/>
                </a:lnTo>
                <a:lnTo>
                  <a:pt x="805114" y="170104"/>
                </a:lnTo>
                <a:lnTo>
                  <a:pt x="464925"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9" name="Google Shape;1319;p98"/>
          <p:cNvSpPr/>
          <p:nvPr/>
        </p:nvSpPr>
        <p:spPr>
          <a:xfrm>
            <a:off x="2710173" y="1587631"/>
            <a:ext cx="1122624" cy="1077321"/>
          </a:xfrm>
          <a:custGeom>
            <a:avLst/>
            <a:gdLst/>
            <a:ahLst/>
            <a:cxnLst/>
            <a:rect l="l" t="t" r="r" b="b"/>
            <a:pathLst>
              <a:path w="1122624" h="1077321" extrusionOk="0">
                <a:moveTo>
                  <a:pt x="22680" y="0"/>
                </a:moveTo>
                <a:lnTo>
                  <a:pt x="0" y="532991"/>
                </a:lnTo>
                <a:lnTo>
                  <a:pt x="226793" y="657733"/>
                </a:lnTo>
                <a:lnTo>
                  <a:pt x="419567" y="1077321"/>
                </a:lnTo>
                <a:lnTo>
                  <a:pt x="1122624" y="669073"/>
                </a:lnTo>
                <a:lnTo>
                  <a:pt x="1031907" y="90722"/>
                </a:lnTo>
                <a:lnTo>
                  <a:pt x="623680" y="317527"/>
                </a:lnTo>
                <a:lnTo>
                  <a:pt x="22680"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0" name="Google Shape;1320;p98"/>
          <p:cNvSpPr/>
          <p:nvPr/>
        </p:nvSpPr>
        <p:spPr>
          <a:xfrm>
            <a:off x="1973097" y="2063921"/>
            <a:ext cx="1043247" cy="861857"/>
          </a:xfrm>
          <a:custGeom>
            <a:avLst/>
            <a:gdLst/>
            <a:ahLst/>
            <a:cxnLst/>
            <a:rect l="l" t="t" r="r" b="b"/>
            <a:pathLst>
              <a:path w="1043247" h="861857" extrusionOk="0">
                <a:moveTo>
                  <a:pt x="260812" y="0"/>
                </a:moveTo>
                <a:lnTo>
                  <a:pt x="0" y="260825"/>
                </a:lnTo>
                <a:lnTo>
                  <a:pt x="136076" y="861857"/>
                </a:lnTo>
                <a:lnTo>
                  <a:pt x="544302" y="816496"/>
                </a:lnTo>
                <a:lnTo>
                  <a:pt x="1043247" y="816496"/>
                </a:lnTo>
                <a:lnTo>
                  <a:pt x="873152" y="192783"/>
                </a:lnTo>
                <a:lnTo>
                  <a:pt x="260812"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1" name="Google Shape;1321;p98"/>
          <p:cNvSpPr/>
          <p:nvPr/>
        </p:nvSpPr>
        <p:spPr>
          <a:xfrm>
            <a:off x="1213341" y="2982479"/>
            <a:ext cx="986549" cy="850516"/>
          </a:xfrm>
          <a:custGeom>
            <a:avLst/>
            <a:gdLst/>
            <a:ahLst/>
            <a:cxnLst/>
            <a:rect l="l" t="t" r="r" b="b"/>
            <a:pathLst>
              <a:path w="986549" h="850516" extrusionOk="0">
                <a:moveTo>
                  <a:pt x="56698" y="79381"/>
                </a:moveTo>
                <a:lnTo>
                  <a:pt x="929850" y="0"/>
                </a:lnTo>
                <a:lnTo>
                  <a:pt x="986549" y="850516"/>
                </a:lnTo>
                <a:lnTo>
                  <a:pt x="0" y="464949"/>
                </a:lnTo>
                <a:lnTo>
                  <a:pt x="56698" y="79381"/>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2" name="Google Shape;1322;p98"/>
          <p:cNvSpPr/>
          <p:nvPr/>
        </p:nvSpPr>
        <p:spPr>
          <a:xfrm>
            <a:off x="2279267" y="2982479"/>
            <a:ext cx="1156643" cy="850516"/>
          </a:xfrm>
          <a:custGeom>
            <a:avLst/>
            <a:gdLst/>
            <a:ahLst/>
            <a:cxnLst/>
            <a:rect l="l" t="t" r="r" b="b"/>
            <a:pathLst>
              <a:path w="1156643" h="850516" extrusionOk="0">
                <a:moveTo>
                  <a:pt x="0" y="0"/>
                </a:moveTo>
                <a:lnTo>
                  <a:pt x="11340" y="635052"/>
                </a:lnTo>
                <a:lnTo>
                  <a:pt x="328850" y="850516"/>
                </a:lnTo>
                <a:lnTo>
                  <a:pt x="1156643" y="532990"/>
                </a:lnTo>
                <a:lnTo>
                  <a:pt x="827794" y="113402"/>
                </a:lnTo>
                <a:lnTo>
                  <a:pt x="0" y="0"/>
                </a:lnTo>
                <a:close/>
              </a:path>
            </a:pathLst>
          </a:custGeom>
          <a:solidFill>
            <a:srgbClr val="FF0000">
              <a:alpha val="9803"/>
            </a:srgbClr>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3" name="Google Shape;1323;p98"/>
          <p:cNvSpPr/>
          <p:nvPr/>
        </p:nvSpPr>
        <p:spPr>
          <a:xfrm>
            <a:off x="3798778" y="1474229"/>
            <a:ext cx="1088606" cy="725774"/>
          </a:xfrm>
          <a:custGeom>
            <a:avLst/>
            <a:gdLst/>
            <a:ahLst/>
            <a:cxnLst/>
            <a:rect l="l" t="t" r="r" b="b"/>
            <a:pathLst>
              <a:path w="1088606" h="725774" extrusionOk="0">
                <a:moveTo>
                  <a:pt x="0" y="419588"/>
                </a:moveTo>
                <a:lnTo>
                  <a:pt x="204114" y="725774"/>
                </a:lnTo>
                <a:lnTo>
                  <a:pt x="1088606" y="725774"/>
                </a:lnTo>
                <a:lnTo>
                  <a:pt x="1077266" y="306186"/>
                </a:lnTo>
                <a:lnTo>
                  <a:pt x="612341" y="0"/>
                </a:lnTo>
                <a:lnTo>
                  <a:pt x="0" y="419588"/>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4" name="Google Shape;1324;p98"/>
          <p:cNvSpPr/>
          <p:nvPr/>
        </p:nvSpPr>
        <p:spPr>
          <a:xfrm>
            <a:off x="4921403" y="1621652"/>
            <a:ext cx="963869" cy="986599"/>
          </a:xfrm>
          <a:custGeom>
            <a:avLst/>
            <a:gdLst/>
            <a:ahLst/>
            <a:cxnLst/>
            <a:rect l="l" t="t" r="r" b="b"/>
            <a:pathLst>
              <a:path w="963869" h="986599" extrusionOk="0">
                <a:moveTo>
                  <a:pt x="0" y="0"/>
                </a:moveTo>
                <a:lnTo>
                  <a:pt x="90717" y="986599"/>
                </a:lnTo>
                <a:lnTo>
                  <a:pt x="657699" y="884537"/>
                </a:lnTo>
                <a:lnTo>
                  <a:pt x="963869" y="79381"/>
                </a:lnTo>
                <a:lnTo>
                  <a:pt x="0"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5" name="Google Shape;1325;p98"/>
          <p:cNvSpPr/>
          <p:nvPr/>
        </p:nvSpPr>
        <p:spPr>
          <a:xfrm>
            <a:off x="3821458" y="2426808"/>
            <a:ext cx="1122624" cy="839176"/>
          </a:xfrm>
          <a:custGeom>
            <a:avLst/>
            <a:gdLst/>
            <a:ahLst/>
            <a:cxnLst/>
            <a:rect l="l" t="t" r="r" b="b"/>
            <a:pathLst>
              <a:path w="1122624" h="839176" extrusionOk="0">
                <a:moveTo>
                  <a:pt x="759755" y="0"/>
                </a:moveTo>
                <a:lnTo>
                  <a:pt x="0" y="306186"/>
                </a:lnTo>
                <a:lnTo>
                  <a:pt x="351529" y="839176"/>
                </a:lnTo>
                <a:lnTo>
                  <a:pt x="986548" y="782475"/>
                </a:lnTo>
                <a:lnTo>
                  <a:pt x="1122624" y="136082"/>
                </a:lnTo>
                <a:lnTo>
                  <a:pt x="759755"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6" name="Google Shape;1326;p98"/>
          <p:cNvSpPr/>
          <p:nvPr/>
        </p:nvSpPr>
        <p:spPr>
          <a:xfrm>
            <a:off x="4864704" y="2676293"/>
            <a:ext cx="1099945" cy="907218"/>
          </a:xfrm>
          <a:custGeom>
            <a:avLst/>
            <a:gdLst/>
            <a:ahLst/>
            <a:cxnLst/>
            <a:rect l="l" t="t" r="r" b="b"/>
            <a:pathLst>
              <a:path w="1099945" h="907218" extrusionOk="0">
                <a:moveTo>
                  <a:pt x="612341" y="0"/>
                </a:moveTo>
                <a:lnTo>
                  <a:pt x="158755" y="113402"/>
                </a:lnTo>
                <a:lnTo>
                  <a:pt x="0" y="612372"/>
                </a:lnTo>
                <a:lnTo>
                  <a:pt x="102057" y="907218"/>
                </a:lnTo>
                <a:lnTo>
                  <a:pt x="929851" y="839176"/>
                </a:lnTo>
                <a:lnTo>
                  <a:pt x="1099945" y="476289"/>
                </a:lnTo>
                <a:lnTo>
                  <a:pt x="612341"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7" name="Google Shape;1327;p98"/>
          <p:cNvSpPr/>
          <p:nvPr/>
        </p:nvSpPr>
        <p:spPr>
          <a:xfrm>
            <a:off x="3787439" y="3288665"/>
            <a:ext cx="1111284" cy="759795"/>
          </a:xfrm>
          <a:custGeom>
            <a:avLst/>
            <a:gdLst/>
            <a:ahLst/>
            <a:cxnLst/>
            <a:rect l="l" t="t" r="r" b="b"/>
            <a:pathLst>
              <a:path w="1111284" h="759795" extrusionOk="0">
                <a:moveTo>
                  <a:pt x="873152" y="0"/>
                </a:moveTo>
                <a:lnTo>
                  <a:pt x="873152" y="0"/>
                </a:lnTo>
                <a:lnTo>
                  <a:pt x="90717" y="124742"/>
                </a:lnTo>
                <a:lnTo>
                  <a:pt x="0" y="453609"/>
                </a:lnTo>
                <a:lnTo>
                  <a:pt x="317510" y="759795"/>
                </a:lnTo>
                <a:lnTo>
                  <a:pt x="1088605" y="532990"/>
                </a:lnTo>
                <a:lnTo>
                  <a:pt x="1111284" y="340206"/>
                </a:lnTo>
                <a:lnTo>
                  <a:pt x="873152" y="0"/>
                </a:lnTo>
                <a:close/>
              </a:path>
            </a:pathLst>
          </a:custGeom>
          <a:solidFill>
            <a:srgbClr val="FFFF00">
              <a:alpha val="9803"/>
            </a:srgbClr>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8" name="Google Shape;1328;p98"/>
          <p:cNvSpPr/>
          <p:nvPr/>
        </p:nvSpPr>
        <p:spPr>
          <a:xfrm>
            <a:off x="5409007" y="3855676"/>
            <a:ext cx="1133964" cy="941238"/>
          </a:xfrm>
          <a:custGeom>
            <a:avLst/>
            <a:gdLst/>
            <a:ahLst/>
            <a:cxnLst/>
            <a:rect l="l" t="t" r="r" b="b"/>
            <a:pathLst>
              <a:path w="1133964" h="941238" extrusionOk="0">
                <a:moveTo>
                  <a:pt x="238132" y="11340"/>
                </a:moveTo>
                <a:lnTo>
                  <a:pt x="861812" y="0"/>
                </a:lnTo>
                <a:lnTo>
                  <a:pt x="1133964" y="521650"/>
                </a:lnTo>
                <a:lnTo>
                  <a:pt x="623680" y="941238"/>
                </a:lnTo>
                <a:lnTo>
                  <a:pt x="22679" y="771135"/>
                </a:lnTo>
                <a:lnTo>
                  <a:pt x="0" y="272165"/>
                </a:lnTo>
                <a:lnTo>
                  <a:pt x="238132" y="1134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9" name="Google Shape;1329;p98"/>
          <p:cNvSpPr/>
          <p:nvPr/>
        </p:nvSpPr>
        <p:spPr>
          <a:xfrm>
            <a:off x="5907951" y="4014439"/>
            <a:ext cx="1156643" cy="1372167"/>
          </a:xfrm>
          <a:custGeom>
            <a:avLst/>
            <a:gdLst/>
            <a:ahLst/>
            <a:cxnLst/>
            <a:rect l="l" t="t" r="r" b="b"/>
            <a:pathLst>
              <a:path w="1156643" h="1372167" extrusionOk="0">
                <a:moveTo>
                  <a:pt x="895831" y="0"/>
                </a:moveTo>
                <a:lnTo>
                  <a:pt x="1156643" y="612372"/>
                </a:lnTo>
                <a:lnTo>
                  <a:pt x="839133" y="1213404"/>
                </a:lnTo>
                <a:lnTo>
                  <a:pt x="521623" y="1372167"/>
                </a:lnTo>
                <a:lnTo>
                  <a:pt x="306170" y="1054641"/>
                </a:lnTo>
                <a:lnTo>
                  <a:pt x="0" y="850517"/>
                </a:lnTo>
                <a:lnTo>
                  <a:pt x="419567" y="635053"/>
                </a:lnTo>
                <a:lnTo>
                  <a:pt x="895831"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0" name="Google Shape;1330;p98"/>
          <p:cNvSpPr/>
          <p:nvPr/>
        </p:nvSpPr>
        <p:spPr>
          <a:xfrm>
            <a:off x="4989440" y="4524749"/>
            <a:ext cx="895832" cy="1065981"/>
          </a:xfrm>
          <a:custGeom>
            <a:avLst/>
            <a:gdLst/>
            <a:ahLst/>
            <a:cxnLst/>
            <a:rect l="l" t="t" r="r" b="b"/>
            <a:pathLst>
              <a:path w="895832" h="1065981" extrusionOk="0">
                <a:moveTo>
                  <a:pt x="192774" y="0"/>
                </a:moveTo>
                <a:lnTo>
                  <a:pt x="0" y="215464"/>
                </a:lnTo>
                <a:lnTo>
                  <a:pt x="11340" y="839177"/>
                </a:lnTo>
                <a:lnTo>
                  <a:pt x="204114" y="1043301"/>
                </a:lnTo>
                <a:lnTo>
                  <a:pt x="487605" y="1065981"/>
                </a:lnTo>
                <a:lnTo>
                  <a:pt x="759756" y="873197"/>
                </a:lnTo>
                <a:lnTo>
                  <a:pt x="748416" y="691754"/>
                </a:lnTo>
                <a:lnTo>
                  <a:pt x="895832" y="351547"/>
                </a:lnTo>
                <a:lnTo>
                  <a:pt x="192774"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1" name="Google Shape;1331;p98"/>
          <p:cNvSpPr/>
          <p:nvPr/>
        </p:nvSpPr>
        <p:spPr>
          <a:xfrm>
            <a:off x="5511064" y="5114441"/>
            <a:ext cx="997888" cy="918558"/>
          </a:xfrm>
          <a:custGeom>
            <a:avLst/>
            <a:gdLst/>
            <a:ahLst/>
            <a:cxnLst/>
            <a:rect l="l" t="t" r="r" b="b"/>
            <a:pathLst>
              <a:path w="997888" h="918558" extrusionOk="0">
                <a:moveTo>
                  <a:pt x="635019" y="0"/>
                </a:moveTo>
                <a:lnTo>
                  <a:pt x="294830" y="11340"/>
                </a:lnTo>
                <a:lnTo>
                  <a:pt x="306170" y="317526"/>
                </a:lnTo>
                <a:lnTo>
                  <a:pt x="0" y="487629"/>
                </a:lnTo>
                <a:lnTo>
                  <a:pt x="158755" y="861857"/>
                </a:lnTo>
                <a:lnTo>
                  <a:pt x="669038" y="918558"/>
                </a:lnTo>
                <a:lnTo>
                  <a:pt x="997888" y="782475"/>
                </a:lnTo>
                <a:lnTo>
                  <a:pt x="997888" y="430928"/>
                </a:lnTo>
                <a:lnTo>
                  <a:pt x="635019" y="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98"/>
          <p:cNvSpPr/>
          <p:nvPr/>
        </p:nvSpPr>
        <p:spPr>
          <a:xfrm>
            <a:off x="6554310" y="5023719"/>
            <a:ext cx="1247360" cy="975259"/>
          </a:xfrm>
          <a:custGeom>
            <a:avLst/>
            <a:gdLst/>
            <a:ahLst/>
            <a:cxnLst/>
            <a:rect l="l" t="t" r="r" b="b"/>
            <a:pathLst>
              <a:path w="1247360" h="975259" extrusionOk="0">
                <a:moveTo>
                  <a:pt x="408227" y="11340"/>
                </a:moveTo>
                <a:lnTo>
                  <a:pt x="0" y="725774"/>
                </a:lnTo>
                <a:lnTo>
                  <a:pt x="11340" y="873197"/>
                </a:lnTo>
                <a:lnTo>
                  <a:pt x="578322" y="975259"/>
                </a:lnTo>
                <a:lnTo>
                  <a:pt x="1213342" y="827836"/>
                </a:lnTo>
                <a:lnTo>
                  <a:pt x="1247360" y="555671"/>
                </a:lnTo>
                <a:lnTo>
                  <a:pt x="827794" y="374227"/>
                </a:lnTo>
                <a:lnTo>
                  <a:pt x="805115" y="0"/>
                </a:lnTo>
                <a:lnTo>
                  <a:pt x="408227" y="11340"/>
                </a:lnTo>
                <a:close/>
              </a:path>
            </a:pathLst>
          </a:custGeom>
          <a:solidFill>
            <a:srgbClr val="0000FF">
              <a:alpha val="9803"/>
            </a:srgbClr>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333" name="Google Shape;1333;p98"/>
          <p:cNvGraphicFramePr/>
          <p:nvPr/>
        </p:nvGraphicFramePr>
        <p:xfrm>
          <a:off x="6734870" y="1404248"/>
          <a:ext cx="2133600" cy="1249363"/>
        </p:xfrm>
        <a:graphic>
          <a:graphicData uri="http://schemas.openxmlformats.org/presentationml/2006/ole">
            <mc:AlternateContent xmlns:mc="http://schemas.openxmlformats.org/markup-compatibility/2006">
              <mc:Choice xmlns:v="urn:schemas-microsoft-com:vml" Requires="v">
                <p:oleObj r:id="rId4" imgW="2133600" imgH="1249363" progId="">
                  <p:embed/>
                </p:oleObj>
              </mc:Choice>
              <mc:Fallback>
                <p:oleObj r:id="rId4" imgW="2133600" imgH="1249363" progId="">
                  <p:embed/>
                  <p:pic>
                    <p:nvPicPr>
                      <p:cNvPr id="1333" name="Google Shape;1333;p98"/>
                      <p:cNvPicPr preferRelativeResize="0"/>
                      <p:nvPr/>
                    </p:nvPicPr>
                    <p:blipFill rotWithShape="1">
                      <a:blip r:embed="rId5">
                        <a:alphaModFix/>
                      </a:blip>
                      <a:srcRect/>
                      <a:stretch/>
                    </p:blipFill>
                    <p:spPr>
                      <a:xfrm>
                        <a:off x="6734870" y="1404248"/>
                        <a:ext cx="2133600" cy="1249363"/>
                      </a:xfrm>
                      <a:prstGeom prst="rect">
                        <a:avLst/>
                      </a:prstGeom>
                      <a:noFill/>
                      <a:ln>
                        <a:noFill/>
                      </a:ln>
                    </p:spPr>
                  </p:pic>
                </p:oleObj>
              </mc:Fallback>
            </mc:AlternateContent>
          </a:graphicData>
        </a:graphic>
      </p:graphicFrame>
      <p:sp>
        <p:nvSpPr>
          <p:cNvPr id="1334" name="Google Shape;1334;p98"/>
          <p:cNvSpPr/>
          <p:nvPr/>
        </p:nvSpPr>
        <p:spPr>
          <a:xfrm rot="8968123">
            <a:off x="7168619" y="2197596"/>
            <a:ext cx="433250" cy="458422"/>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5" name="Google Shape;1335;p98"/>
          <p:cNvSpPr/>
          <p:nvPr/>
        </p:nvSpPr>
        <p:spPr>
          <a:xfrm rot="8968123">
            <a:off x="7307690" y="2306075"/>
            <a:ext cx="186802" cy="241466"/>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6" name="Google Shape;1336;p98"/>
          <p:cNvSpPr/>
          <p:nvPr/>
        </p:nvSpPr>
        <p:spPr>
          <a:xfrm rot="8968123">
            <a:off x="7044421" y="2144349"/>
            <a:ext cx="587865" cy="628202"/>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7" name="Google Shape;1337;p98"/>
          <p:cNvSpPr/>
          <p:nvPr/>
        </p:nvSpPr>
        <p:spPr>
          <a:xfrm rot="8968123">
            <a:off x="6898048" y="2065315"/>
            <a:ext cx="807605" cy="862841"/>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8" name="Google Shape;1338;p98"/>
          <p:cNvSpPr/>
          <p:nvPr/>
        </p:nvSpPr>
        <p:spPr>
          <a:xfrm rot="8968123">
            <a:off x="6718467" y="1940850"/>
            <a:ext cx="1096369" cy="1124076"/>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9" name="Google Shape;1339;p98"/>
          <p:cNvSpPr/>
          <p:nvPr/>
        </p:nvSpPr>
        <p:spPr>
          <a:xfrm rot="8968123">
            <a:off x="6511741" y="1756124"/>
            <a:ext cx="1307443" cy="1560758"/>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0" name="Google Shape;1340;p98"/>
          <p:cNvSpPr/>
          <p:nvPr/>
        </p:nvSpPr>
        <p:spPr>
          <a:xfrm rot="9644656">
            <a:off x="6286385" y="1584333"/>
            <a:ext cx="2077529" cy="1960945"/>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1" name="Google Shape;1341;p98"/>
          <p:cNvSpPr/>
          <p:nvPr/>
        </p:nvSpPr>
        <p:spPr>
          <a:xfrm rot="9886446">
            <a:off x="6072971" y="1551853"/>
            <a:ext cx="2890415" cy="2302251"/>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2" name="Google Shape;1342;p98"/>
          <p:cNvSpPr/>
          <p:nvPr/>
        </p:nvSpPr>
        <p:spPr>
          <a:xfrm rot="9886446">
            <a:off x="5789654" y="1290882"/>
            <a:ext cx="3457052" cy="2886808"/>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3" name="Google Shape;1343;p98"/>
          <p:cNvSpPr/>
          <p:nvPr/>
        </p:nvSpPr>
        <p:spPr>
          <a:xfrm rot="9886446">
            <a:off x="5373425" y="1141558"/>
            <a:ext cx="4311015" cy="3500396"/>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4" name="Google Shape;1344;p98"/>
          <p:cNvSpPr/>
          <p:nvPr/>
        </p:nvSpPr>
        <p:spPr>
          <a:xfrm rot="9886446">
            <a:off x="5040466" y="1073688"/>
            <a:ext cx="4782177" cy="3999579"/>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5" name="Google Shape;1345;p98"/>
          <p:cNvSpPr/>
          <p:nvPr/>
        </p:nvSpPr>
        <p:spPr>
          <a:xfrm rot="9886446">
            <a:off x="4621990" y="1041924"/>
            <a:ext cx="5410003" cy="4447120"/>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46" name="Google Shape;1346;p98"/>
          <p:cNvSpPr/>
          <p:nvPr/>
        </p:nvSpPr>
        <p:spPr>
          <a:xfrm rot="9886446">
            <a:off x="4110411" y="851892"/>
            <a:ext cx="5844635" cy="5091186"/>
          </a:xfrm>
          <a:prstGeom prst="arc">
            <a:avLst>
              <a:gd name="adj1" fmla="val 16200000"/>
              <a:gd name="adj2" fmla="val 0"/>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334"/>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200"/>
                                  </p:stCondLst>
                                  <p:childTnLst>
                                    <p:set>
                                      <p:cBhvr>
                                        <p:cTn id="11" dur="1" fill="hold">
                                          <p:stCondLst>
                                            <p:cond delay="0"/>
                                          </p:stCondLst>
                                        </p:cTn>
                                        <p:tgtEl>
                                          <p:spTgt spid="1336"/>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200"/>
                                  </p:stCondLst>
                                  <p:childTnLst>
                                    <p:set>
                                      <p:cBhvr>
                                        <p:cTn id="14" dur="1" fill="hold">
                                          <p:stCondLst>
                                            <p:cond delay="0"/>
                                          </p:stCondLst>
                                        </p:cTn>
                                        <p:tgtEl>
                                          <p:spTgt spid="1337"/>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200"/>
                                  </p:stCondLst>
                                  <p:childTnLst>
                                    <p:set>
                                      <p:cBhvr>
                                        <p:cTn id="17" dur="1" fill="hold">
                                          <p:stCondLst>
                                            <p:cond delay="0"/>
                                          </p:stCondLst>
                                        </p:cTn>
                                        <p:tgtEl>
                                          <p:spTgt spid="1338"/>
                                        </p:tgtEl>
                                        <p:attrNameLst>
                                          <p:attrName>style.visibility</p:attrName>
                                        </p:attrNameLst>
                                      </p:cBhvr>
                                      <p:to>
                                        <p:strVal val="visible"/>
                                      </p:to>
                                    </p:set>
                                  </p:childTnLst>
                                </p:cTn>
                              </p:par>
                            </p:childTnLst>
                          </p:cTn>
                        </p:par>
                        <p:par>
                          <p:cTn id="18" fill="hold">
                            <p:stCondLst>
                              <p:cond delay="4"/>
                            </p:stCondLst>
                            <p:childTnLst>
                              <p:par>
                                <p:cTn id="19" presetID="1" presetClass="entr" presetSubtype="0" fill="hold" nodeType="afterEffect">
                                  <p:stCondLst>
                                    <p:cond delay="200"/>
                                  </p:stCondLst>
                                  <p:childTnLst>
                                    <p:set>
                                      <p:cBhvr>
                                        <p:cTn id="20" dur="1" fill="hold">
                                          <p:stCondLst>
                                            <p:cond delay="0"/>
                                          </p:stCondLst>
                                        </p:cTn>
                                        <p:tgtEl>
                                          <p:spTgt spid="1339"/>
                                        </p:tgtEl>
                                        <p:attrNameLst>
                                          <p:attrName>style.visibility</p:attrName>
                                        </p:attrNameLst>
                                      </p:cBhvr>
                                      <p:to>
                                        <p:strVal val="visible"/>
                                      </p:to>
                                    </p:set>
                                  </p:childTnLst>
                                </p:cTn>
                              </p:par>
                            </p:childTnLst>
                          </p:cTn>
                        </p:par>
                        <p:par>
                          <p:cTn id="21" fill="hold">
                            <p:stCondLst>
                              <p:cond delay="5"/>
                            </p:stCondLst>
                            <p:childTnLst>
                              <p:par>
                                <p:cTn id="22" presetID="1" presetClass="entr" presetSubtype="0" fill="hold" nodeType="afterEffect">
                                  <p:stCondLst>
                                    <p:cond delay="200"/>
                                  </p:stCondLst>
                                  <p:childTnLst>
                                    <p:set>
                                      <p:cBhvr>
                                        <p:cTn id="23" dur="1" fill="hold">
                                          <p:stCondLst>
                                            <p:cond delay="0"/>
                                          </p:stCondLst>
                                        </p:cTn>
                                        <p:tgtEl>
                                          <p:spTgt spid="1340"/>
                                        </p:tgtEl>
                                        <p:attrNameLst>
                                          <p:attrName>style.visibility</p:attrName>
                                        </p:attrNameLst>
                                      </p:cBhvr>
                                      <p:to>
                                        <p:strVal val="visible"/>
                                      </p:to>
                                    </p:set>
                                  </p:childTnLst>
                                </p:cTn>
                              </p:par>
                            </p:childTnLst>
                          </p:cTn>
                        </p:par>
                        <p:par>
                          <p:cTn id="24" fill="hold">
                            <p:stCondLst>
                              <p:cond delay="6"/>
                            </p:stCondLst>
                            <p:childTnLst>
                              <p:par>
                                <p:cTn id="25" presetID="1" presetClass="entr" presetSubtype="0" fill="hold" nodeType="afterEffect">
                                  <p:stCondLst>
                                    <p:cond delay="200"/>
                                  </p:stCondLst>
                                  <p:childTnLst>
                                    <p:set>
                                      <p:cBhvr>
                                        <p:cTn id="26" dur="1" fill="hold">
                                          <p:stCondLst>
                                            <p:cond delay="0"/>
                                          </p:stCondLst>
                                        </p:cTn>
                                        <p:tgtEl>
                                          <p:spTgt spid="1341"/>
                                        </p:tgtEl>
                                        <p:attrNameLst>
                                          <p:attrName>style.visibility</p:attrName>
                                        </p:attrNameLst>
                                      </p:cBhvr>
                                      <p:to>
                                        <p:strVal val="visible"/>
                                      </p:to>
                                    </p:set>
                                  </p:childTnLst>
                                </p:cTn>
                              </p:par>
                            </p:childTnLst>
                          </p:cTn>
                        </p:par>
                        <p:par>
                          <p:cTn id="27" fill="hold">
                            <p:stCondLst>
                              <p:cond delay="7"/>
                            </p:stCondLst>
                            <p:childTnLst>
                              <p:par>
                                <p:cTn id="28" presetID="1" presetClass="entr" presetSubtype="0" fill="hold" nodeType="afterEffect">
                                  <p:stCondLst>
                                    <p:cond delay="200"/>
                                  </p:stCondLst>
                                  <p:childTnLst>
                                    <p:set>
                                      <p:cBhvr>
                                        <p:cTn id="29" dur="1" fill="hold">
                                          <p:stCondLst>
                                            <p:cond delay="0"/>
                                          </p:stCondLst>
                                        </p:cTn>
                                        <p:tgtEl>
                                          <p:spTgt spid="1342"/>
                                        </p:tgtEl>
                                        <p:attrNameLst>
                                          <p:attrName>style.visibility</p:attrName>
                                        </p:attrNameLst>
                                      </p:cBhvr>
                                      <p:to>
                                        <p:strVal val="visible"/>
                                      </p:to>
                                    </p:set>
                                  </p:childTnLst>
                                </p:cTn>
                              </p:par>
                            </p:childTnLst>
                          </p:cTn>
                        </p:par>
                        <p:par>
                          <p:cTn id="30" fill="hold">
                            <p:stCondLst>
                              <p:cond delay="8"/>
                            </p:stCondLst>
                            <p:childTnLst>
                              <p:par>
                                <p:cTn id="31" presetID="1" presetClass="entr" presetSubtype="0" fill="hold" nodeType="afterEffect">
                                  <p:stCondLst>
                                    <p:cond delay="200"/>
                                  </p:stCondLst>
                                  <p:childTnLst>
                                    <p:set>
                                      <p:cBhvr>
                                        <p:cTn id="32" dur="1" fill="hold">
                                          <p:stCondLst>
                                            <p:cond delay="0"/>
                                          </p:stCondLst>
                                        </p:cTn>
                                        <p:tgtEl>
                                          <p:spTgt spid="1343"/>
                                        </p:tgtEl>
                                        <p:attrNameLst>
                                          <p:attrName>style.visibility</p:attrName>
                                        </p:attrNameLst>
                                      </p:cBhvr>
                                      <p:to>
                                        <p:strVal val="visible"/>
                                      </p:to>
                                    </p:set>
                                  </p:childTnLst>
                                </p:cTn>
                              </p:par>
                            </p:childTnLst>
                          </p:cTn>
                        </p:par>
                        <p:par>
                          <p:cTn id="33" fill="hold">
                            <p:stCondLst>
                              <p:cond delay="9"/>
                            </p:stCondLst>
                            <p:childTnLst>
                              <p:par>
                                <p:cTn id="34" presetID="1" presetClass="entr" presetSubtype="0" fill="hold" nodeType="afterEffect">
                                  <p:stCondLst>
                                    <p:cond delay="200"/>
                                  </p:stCondLst>
                                  <p:childTnLst>
                                    <p:set>
                                      <p:cBhvr>
                                        <p:cTn id="35" dur="1" fill="hold">
                                          <p:stCondLst>
                                            <p:cond delay="0"/>
                                          </p:stCondLst>
                                        </p:cTn>
                                        <p:tgtEl>
                                          <p:spTgt spid="1344"/>
                                        </p:tgtEl>
                                        <p:attrNameLst>
                                          <p:attrName>style.visibility</p:attrName>
                                        </p:attrNameLst>
                                      </p:cBhvr>
                                      <p:to>
                                        <p:strVal val="visible"/>
                                      </p:to>
                                    </p:set>
                                  </p:childTnLst>
                                </p:cTn>
                              </p:par>
                            </p:childTnLst>
                          </p:cTn>
                        </p:par>
                        <p:par>
                          <p:cTn id="36" fill="hold">
                            <p:stCondLst>
                              <p:cond delay="10"/>
                            </p:stCondLst>
                            <p:childTnLst>
                              <p:par>
                                <p:cTn id="37" presetID="1" presetClass="entr" presetSubtype="0" fill="hold" nodeType="afterEffect">
                                  <p:stCondLst>
                                    <p:cond delay="200"/>
                                  </p:stCondLst>
                                  <p:childTnLst>
                                    <p:set>
                                      <p:cBhvr>
                                        <p:cTn id="38" dur="1" fill="hold">
                                          <p:stCondLst>
                                            <p:cond delay="0"/>
                                          </p:stCondLst>
                                        </p:cTn>
                                        <p:tgtEl>
                                          <p:spTgt spid="1345"/>
                                        </p:tgtEl>
                                        <p:attrNameLst>
                                          <p:attrName>style.visibility</p:attrName>
                                        </p:attrNameLst>
                                      </p:cBhvr>
                                      <p:to>
                                        <p:strVal val="visible"/>
                                      </p:to>
                                    </p:set>
                                  </p:childTnLst>
                                </p:cTn>
                              </p:par>
                            </p:childTnLst>
                          </p:cTn>
                        </p:par>
                        <p:par>
                          <p:cTn id="39" fill="hold">
                            <p:stCondLst>
                              <p:cond delay="11"/>
                            </p:stCondLst>
                            <p:childTnLst>
                              <p:par>
                                <p:cTn id="40" presetID="1" presetClass="entr" presetSubtype="0" fill="hold" nodeType="afterEffect">
                                  <p:stCondLst>
                                    <p:cond delay="200"/>
                                  </p:stCondLst>
                                  <p:childTnLst>
                                    <p:set>
                                      <p:cBhvr>
                                        <p:cTn id="41" dur="1" fill="hold">
                                          <p:stCondLst>
                                            <p:cond delay="0"/>
                                          </p:stCondLst>
                                        </p:cTn>
                                        <p:tgtEl>
                                          <p:spTgt spid="1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99"/>
          <p:cNvSpPr txBox="1">
            <a:spLocks noGrp="1"/>
          </p:cNvSpPr>
          <p:nvPr>
            <p:ph type="title"/>
          </p:nvPr>
        </p:nvSpPr>
        <p:spPr>
          <a:xfrm>
            <a:off x="662608" y="173773"/>
            <a:ext cx="7852741" cy="98130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Oswald"/>
              <a:buNone/>
            </a:pPr>
            <a:r>
              <a:rPr lang="en-US"/>
              <a:t>MINUTEMAN EVOLUTION</a:t>
            </a:r>
            <a:endParaRPr/>
          </a:p>
        </p:txBody>
      </p:sp>
      <p:sp>
        <p:nvSpPr>
          <p:cNvPr id="1352" name="Google Shape;1352;p99"/>
          <p:cNvSpPr txBox="1">
            <a:spLocks noGrp="1"/>
          </p:cNvSpPr>
          <p:nvPr>
            <p:ph type="ftr" idx="11"/>
          </p:nvPr>
        </p:nvSpPr>
        <p:spPr>
          <a:xfrm>
            <a:off x="662606" y="6400450"/>
            <a:ext cx="7397496" cy="457549"/>
          </a:xfrm>
          <a:prstGeom prst="rect">
            <a:avLst/>
          </a:prstGeom>
          <a:noFill/>
          <a:ln>
            <a:noFill/>
          </a:ln>
        </p:spPr>
        <p:txBody>
          <a:bodyPr spcFirstLastPara="1" wrap="square" lIns="0" tIns="0" rIns="0" bIns="0" anchor="ctr" anchorCtr="0">
            <a:noAutofit/>
          </a:bodyPr>
          <a:lstStyle/>
          <a:p>
            <a:pPr marL="11113" lvl="0" indent="0" algn="l" rtl="0">
              <a:spcBef>
                <a:spcPts val="0"/>
              </a:spcBef>
              <a:spcAft>
                <a:spcPts val="0"/>
              </a:spcAft>
              <a:buNone/>
            </a:pPr>
            <a:r>
              <a:rPr lang="en-US"/>
              <a:t>AF Missileers: Extraordinary people. Unmatched responsibility. Overwhelming capabilities.</a:t>
            </a:r>
            <a:endParaRPr/>
          </a:p>
        </p:txBody>
      </p:sp>
      <p:pic>
        <p:nvPicPr>
          <p:cNvPr id="1353" name="Google Shape;1353;p99" descr="D09 LF silo.jpg"/>
          <p:cNvPicPr preferRelativeResize="0">
            <a:picLocks noGrp="1"/>
          </p:cNvPicPr>
          <p:nvPr>
            <p:ph type="body" idx="1"/>
          </p:nvPr>
        </p:nvPicPr>
        <p:blipFill rotWithShape="1">
          <a:blip r:embed="rId3">
            <a:alphaModFix/>
          </a:blip>
          <a:srcRect/>
          <a:stretch/>
        </p:blipFill>
        <p:spPr>
          <a:xfrm>
            <a:off x="662608" y="4087090"/>
            <a:ext cx="3309028" cy="2254805"/>
          </a:xfrm>
          <a:prstGeom prst="rect">
            <a:avLst/>
          </a:prstGeom>
          <a:noFill/>
          <a:ln>
            <a:noFill/>
          </a:ln>
        </p:spPr>
      </p:pic>
      <p:pic>
        <p:nvPicPr>
          <p:cNvPr id="1354" name="Google Shape;1354;p99" descr="DF-ST-91-05767.jpg"/>
          <p:cNvPicPr preferRelativeResize="0"/>
          <p:nvPr/>
        </p:nvPicPr>
        <p:blipFill rotWithShape="1">
          <a:blip r:embed="rId4">
            <a:alphaModFix/>
          </a:blip>
          <a:srcRect/>
          <a:stretch/>
        </p:blipFill>
        <p:spPr>
          <a:xfrm>
            <a:off x="5679172" y="1453190"/>
            <a:ext cx="2974723" cy="4454215"/>
          </a:xfrm>
          <a:prstGeom prst="rect">
            <a:avLst/>
          </a:prstGeom>
          <a:noFill/>
          <a:ln>
            <a:noFill/>
          </a:ln>
        </p:spPr>
      </p:pic>
      <p:pic>
        <p:nvPicPr>
          <p:cNvPr id="1355" name="Google Shape;1355;p99" descr="IMG_2200.JPG"/>
          <p:cNvPicPr preferRelativeResize="0"/>
          <p:nvPr/>
        </p:nvPicPr>
        <p:blipFill rotWithShape="1">
          <a:blip r:embed="rId5">
            <a:alphaModFix/>
          </a:blip>
          <a:srcRect/>
          <a:stretch/>
        </p:blipFill>
        <p:spPr>
          <a:xfrm>
            <a:off x="662606" y="1360826"/>
            <a:ext cx="3309030" cy="2625496"/>
          </a:xfrm>
          <a:prstGeom prst="rect">
            <a:avLst/>
          </a:prstGeom>
          <a:noFill/>
          <a:ln>
            <a:noFill/>
          </a:ln>
        </p:spPr>
      </p:pic>
      <p:sp>
        <p:nvSpPr>
          <p:cNvPr id="1356" name="Google Shape;1356;p99"/>
          <p:cNvSpPr/>
          <p:nvPr/>
        </p:nvSpPr>
        <p:spPr>
          <a:xfrm flipH="1">
            <a:off x="3971636" y="2124547"/>
            <a:ext cx="1582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
                <a:solidFill>
                  <a:schemeClr val="dk1"/>
                </a:solidFill>
                <a:latin typeface="Calibri"/>
                <a:ea typeface="Calibri"/>
                <a:cs typeface="Calibri"/>
                <a:sym typeface="Calibri"/>
              </a:rPr>
              <a:t>A Minuteman IB in its launch tube.</a:t>
            </a:r>
            <a:endParaRPr sz="1250">
              <a:solidFill>
                <a:schemeClr val="dk1"/>
              </a:solidFill>
              <a:latin typeface="Calibri"/>
              <a:ea typeface="Calibri"/>
              <a:cs typeface="Calibri"/>
              <a:sym typeface="Calibri"/>
            </a:endParaRPr>
          </a:p>
        </p:txBody>
      </p:sp>
      <p:sp>
        <p:nvSpPr>
          <p:cNvPr id="1357" name="Google Shape;1357;p99"/>
          <p:cNvSpPr/>
          <p:nvPr/>
        </p:nvSpPr>
        <p:spPr>
          <a:xfrm flipH="1">
            <a:off x="3971636" y="4932401"/>
            <a:ext cx="158287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
                <a:solidFill>
                  <a:schemeClr val="dk1"/>
                </a:solidFill>
                <a:latin typeface="Calibri"/>
                <a:ea typeface="Calibri"/>
                <a:cs typeface="Calibri"/>
                <a:sym typeface="Calibri"/>
              </a:rPr>
              <a:t>A Minuteman II in its launch tube.</a:t>
            </a:r>
            <a:endParaRPr sz="1250">
              <a:solidFill>
                <a:schemeClr val="dk1"/>
              </a:solidFill>
              <a:latin typeface="Calibri"/>
              <a:ea typeface="Calibri"/>
              <a:cs typeface="Calibri"/>
              <a:sym typeface="Calibri"/>
            </a:endParaRPr>
          </a:p>
        </p:txBody>
      </p:sp>
      <p:sp>
        <p:nvSpPr>
          <p:cNvPr id="1358" name="Google Shape;1358;p99"/>
          <p:cNvSpPr/>
          <p:nvPr/>
        </p:nvSpPr>
        <p:spPr>
          <a:xfrm flipH="1">
            <a:off x="5679170" y="5955659"/>
            <a:ext cx="2974724" cy="2846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50">
                <a:solidFill>
                  <a:schemeClr val="dk1"/>
                </a:solidFill>
                <a:latin typeface="Calibri"/>
                <a:ea typeface="Calibri"/>
                <a:cs typeface="Calibri"/>
                <a:sym typeface="Calibri"/>
              </a:rPr>
              <a:t>A Minuteman III in its launch tube.</a:t>
            </a:r>
            <a:endParaRPr sz="12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LF Master">
  <a:themeElements>
    <a:clrScheme name="Custom 2 new theme 1">
      <a:dk1>
        <a:srgbClr val="000000"/>
      </a:dk1>
      <a:lt1>
        <a:srgbClr val="FFFFFF"/>
      </a:lt1>
      <a:dk2>
        <a:srgbClr val="243646"/>
      </a:dk2>
      <a:lt2>
        <a:srgbClr val="E7E6E6"/>
      </a:lt2>
      <a:accent1>
        <a:srgbClr val="5D7D95"/>
      </a:accent1>
      <a:accent2>
        <a:srgbClr val="243646"/>
      </a:accent2>
      <a:accent3>
        <a:srgbClr val="87AF99"/>
      </a:accent3>
      <a:accent4>
        <a:srgbClr val="AC4324"/>
      </a:accent4>
      <a:accent5>
        <a:srgbClr val="CF3237"/>
      </a:accent5>
      <a:accent6>
        <a:srgbClr val="F6A81B"/>
      </a:accent6>
      <a:hlink>
        <a:srgbClr val="243646"/>
      </a:hlink>
      <a:folHlink>
        <a:srgbClr val="5D7D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C Master">
  <a:themeElements>
    <a:clrScheme name="Custom 2 new theme 1">
      <a:dk1>
        <a:srgbClr val="000000"/>
      </a:dk1>
      <a:lt1>
        <a:srgbClr val="FFFFFF"/>
      </a:lt1>
      <a:dk2>
        <a:srgbClr val="243646"/>
      </a:dk2>
      <a:lt2>
        <a:srgbClr val="E7E6E6"/>
      </a:lt2>
      <a:accent1>
        <a:srgbClr val="5D7D95"/>
      </a:accent1>
      <a:accent2>
        <a:srgbClr val="243646"/>
      </a:accent2>
      <a:accent3>
        <a:srgbClr val="87AF99"/>
      </a:accent3>
      <a:accent4>
        <a:srgbClr val="AC4324"/>
      </a:accent4>
      <a:accent5>
        <a:srgbClr val="CF3237"/>
      </a:accent5>
      <a:accent6>
        <a:srgbClr val="F6A81B"/>
      </a:accent6>
      <a:hlink>
        <a:srgbClr val="243646"/>
      </a:hlink>
      <a:folHlink>
        <a:srgbClr val="5D7D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F Master">
  <a:themeElements>
    <a:clrScheme name="Custom 2 new theme 1">
      <a:dk1>
        <a:srgbClr val="000000"/>
      </a:dk1>
      <a:lt1>
        <a:srgbClr val="FFFFFF"/>
      </a:lt1>
      <a:dk2>
        <a:srgbClr val="243646"/>
      </a:dk2>
      <a:lt2>
        <a:srgbClr val="E7E6E6"/>
      </a:lt2>
      <a:accent1>
        <a:srgbClr val="5D7D95"/>
      </a:accent1>
      <a:accent2>
        <a:srgbClr val="243646"/>
      </a:accent2>
      <a:accent3>
        <a:srgbClr val="87AF99"/>
      </a:accent3>
      <a:accent4>
        <a:srgbClr val="AC4324"/>
      </a:accent4>
      <a:accent5>
        <a:srgbClr val="CF3237"/>
      </a:accent5>
      <a:accent6>
        <a:srgbClr val="F6A81B"/>
      </a:accent6>
      <a:hlink>
        <a:srgbClr val="243646"/>
      </a:hlink>
      <a:folHlink>
        <a:srgbClr val="5D7D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F Master">
  <a:themeElements>
    <a:clrScheme name="Custom 2 new theme 1">
      <a:dk1>
        <a:srgbClr val="000000"/>
      </a:dk1>
      <a:lt1>
        <a:srgbClr val="FFFFFF"/>
      </a:lt1>
      <a:dk2>
        <a:srgbClr val="243646"/>
      </a:dk2>
      <a:lt2>
        <a:srgbClr val="E7E6E6"/>
      </a:lt2>
      <a:accent1>
        <a:srgbClr val="5D7D95"/>
      </a:accent1>
      <a:accent2>
        <a:srgbClr val="243646"/>
      </a:accent2>
      <a:accent3>
        <a:srgbClr val="87AF99"/>
      </a:accent3>
      <a:accent4>
        <a:srgbClr val="AC4324"/>
      </a:accent4>
      <a:accent5>
        <a:srgbClr val="CF3237"/>
      </a:accent5>
      <a:accent6>
        <a:srgbClr val="F6A81B"/>
      </a:accent6>
      <a:hlink>
        <a:srgbClr val="243646"/>
      </a:hlink>
      <a:folHlink>
        <a:srgbClr val="5D7D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11935</Words>
  <Application>Microsoft Macintosh PowerPoint</Application>
  <PresentationFormat>On-screen Show (4:3)</PresentationFormat>
  <Paragraphs>761</Paragraphs>
  <Slides>107</Slides>
  <Notes>107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0</vt:i4>
      </vt:variant>
      <vt:variant>
        <vt:lpstr>Slide Titles</vt:lpstr>
      </vt:variant>
      <vt:variant>
        <vt:i4>107</vt:i4>
      </vt:variant>
    </vt:vector>
  </HeadingPairs>
  <TitlesOfParts>
    <vt:vector size="117" baseType="lpstr">
      <vt:lpstr>Calibri</vt:lpstr>
      <vt:lpstr>Oswald</vt:lpstr>
      <vt:lpstr>Merriweather Sans</vt:lpstr>
      <vt:lpstr>Arial</vt:lpstr>
      <vt:lpstr>Georgia</vt:lpstr>
      <vt:lpstr>Oswald Light</vt:lpstr>
      <vt:lpstr>LF Master</vt:lpstr>
      <vt:lpstr>FC Master</vt:lpstr>
      <vt:lpstr>LF Master</vt:lpstr>
      <vt:lpstr>SF Master</vt:lpstr>
      <vt:lpstr>OUR ICBM LEGACY  ATLAS TO SENTINEL  VERSION 5.0</vt:lpstr>
      <vt:lpstr>AGENDA</vt:lpstr>
      <vt:lpstr>THE IMPORTANCE OF DETERRENCE</vt:lpstr>
      <vt:lpstr>THE IMPORTANCE OF THE ICBM</vt:lpstr>
      <vt:lpstr>ICBM DEPLOYED LOCATIONS PAST AND PRESENT</vt:lpstr>
      <vt:lpstr>ATLAS D – 30 DEPLOYED</vt:lpstr>
      <vt:lpstr>ATLAS D DEPLOYED LOCATIONS</vt:lpstr>
      <vt:lpstr>ATLAS D – VANDENBERG AFB, CA</vt:lpstr>
      <vt:lpstr>ATLAS D – VANDENBERG AFB, CA</vt:lpstr>
      <vt:lpstr>ATLAS D – F.E. WARREN AFB, WY</vt:lpstr>
      <vt:lpstr>ATLAS D – F.E. WARREN AFB, WY</vt:lpstr>
      <vt:lpstr>ATLAS D – OFFUTT AFB, NE</vt:lpstr>
      <vt:lpstr>ATLAS D – OFFUTT AFB, NE</vt:lpstr>
      <vt:lpstr>ATLAS D</vt:lpstr>
      <vt:lpstr>ATLAS D</vt:lpstr>
      <vt:lpstr>ATLAS D</vt:lpstr>
      <vt:lpstr>ATLAS E – 27 DEPLOYED</vt:lpstr>
      <vt:lpstr>ATLAS E DEPLOYED LOCATIONS</vt:lpstr>
      <vt:lpstr>ATLAS E – FAIRCHILD AFB, WA</vt:lpstr>
      <vt:lpstr>ATLAS E – FORBES AFB, KS</vt:lpstr>
      <vt:lpstr>ATLAS E – F.E. WARREN AFB, WY</vt:lpstr>
      <vt:lpstr>ATLAS E</vt:lpstr>
      <vt:lpstr>ATLAS E</vt:lpstr>
      <vt:lpstr>ATLAS E</vt:lpstr>
      <vt:lpstr>ATLAS E</vt:lpstr>
      <vt:lpstr>ATLAS E</vt:lpstr>
      <vt:lpstr>ATLAS E</vt:lpstr>
      <vt:lpstr>ATLAS F – 72 DEPLOYED</vt:lpstr>
      <vt:lpstr>ATLAS F DEPLOYED LOCATIONS</vt:lpstr>
      <vt:lpstr>ATLAS F – SCHILLING AFB, KS</vt:lpstr>
      <vt:lpstr>ATLAS F – PLATTSBURGH AFB, NY</vt:lpstr>
      <vt:lpstr>ATLAS F – WALKER AFB, NM</vt:lpstr>
      <vt:lpstr>ATLAS F – LINCOLN AFB, NE</vt:lpstr>
      <vt:lpstr>ATLAS F – ALTUS AFB, OK</vt:lpstr>
      <vt:lpstr>ATLAS F – DYESS AFB, TX</vt:lpstr>
      <vt:lpstr>ATLAS F</vt:lpstr>
      <vt:lpstr>ATLAS F</vt:lpstr>
      <vt:lpstr>ATLAS F</vt:lpstr>
      <vt:lpstr>ATLAS F</vt:lpstr>
      <vt:lpstr>TITAN I – 54 DEPLOYED</vt:lpstr>
      <vt:lpstr>TITAN I DEPLOYED LOCATIONS</vt:lpstr>
      <vt:lpstr>TITAN I – LOWRY AFB, CO</vt:lpstr>
      <vt:lpstr>TITAN I – LOWRY AFB, CO</vt:lpstr>
      <vt:lpstr>TITAN I – MOUNTAIN HOME AFB, ID</vt:lpstr>
      <vt:lpstr>TITAN I – BEALE AFB, CA</vt:lpstr>
      <vt:lpstr>TITAN I – LARSON AFB, WA</vt:lpstr>
      <vt:lpstr>TITAN I – ELLSWORTH AFB, SD</vt:lpstr>
      <vt:lpstr>TITAN I</vt:lpstr>
      <vt:lpstr>TITAN I</vt:lpstr>
      <vt:lpstr>TITAN I</vt:lpstr>
      <vt:lpstr>TITAN I</vt:lpstr>
      <vt:lpstr>TITAN I</vt:lpstr>
      <vt:lpstr>TITAN I</vt:lpstr>
      <vt:lpstr>TITAN II – 54 DEPLOYED </vt:lpstr>
      <vt:lpstr>TITAN II DEPLOYED LOCATIONS</vt:lpstr>
      <vt:lpstr>TITAN II – DAVIS-MONTHAN AFB, AZ</vt:lpstr>
      <vt:lpstr>TITAN II – MCCONNELL AFB, KS</vt:lpstr>
      <vt:lpstr>TITAN II – LITTLE ROCK AFB, AR</vt:lpstr>
      <vt:lpstr>TITAN II</vt:lpstr>
      <vt:lpstr>TITAN II</vt:lpstr>
      <vt:lpstr>TITAN II</vt:lpstr>
      <vt:lpstr>TITAN II</vt:lpstr>
      <vt:lpstr>TITAN II</vt:lpstr>
      <vt:lpstr>MINUTEMAN IA – 142 DEPLOYED</vt:lpstr>
      <vt:lpstr>MINUTEMAN IA DEPLOYED LOCATION</vt:lpstr>
      <vt:lpstr>MINUTEMAN IB – 658 DEPLOYED</vt:lpstr>
      <vt:lpstr>MINUTEMAN IB DEPLOYED LOCATIONS</vt:lpstr>
      <vt:lpstr>MINUTEMAN II – 450 DEPLOYED</vt:lpstr>
      <vt:lpstr>MINUTEMAN II DEPLOYED LOCATIONS</vt:lpstr>
      <vt:lpstr>MINUTEMAN III – 550 DEPLOYED</vt:lpstr>
      <vt:lpstr>MINUTEMAN III DEPLOYED LOCATIONS</vt:lpstr>
      <vt:lpstr>WING I – MALMSTROM AFB, MT</vt:lpstr>
      <vt:lpstr>WING II – ELLSWORTH AFB, SD</vt:lpstr>
      <vt:lpstr>WING III – MINOT AFB, ND</vt:lpstr>
      <vt:lpstr>WING IV – WHITEMAN AFB, MO</vt:lpstr>
      <vt:lpstr>WING V – F.E. WARREN AFB, WY</vt:lpstr>
      <vt:lpstr>WING VI – GRAND FORKS AFB, ND</vt:lpstr>
      <vt:lpstr>MINUTEMAN EVOLUTION</vt:lpstr>
      <vt:lpstr>MINUTEMAN EVOLUTION – WING I &amp; II</vt:lpstr>
      <vt:lpstr>MINUTEMAN EVOLUTION – WING I &amp; II</vt:lpstr>
      <vt:lpstr>MINUTEMAN EVOLUTION – WING I &amp; II</vt:lpstr>
      <vt:lpstr>MINUTEMAN EVOLUTION – WING III, IV, &amp; V</vt:lpstr>
      <vt:lpstr>MINUTEMAN EVOLUTION – WING III, IV, &amp; V</vt:lpstr>
      <vt:lpstr>MINUTEMAN EVOLUTION – WING III, IV, &amp; V</vt:lpstr>
      <vt:lpstr>MINUTEMAN EVOLUTION – WING III, IV, &amp; V</vt:lpstr>
      <vt:lpstr>MINUTEMAN EVOLUTION – WING VI &amp; 564 SMS</vt:lpstr>
      <vt:lpstr>PowerPoint Presentation</vt:lpstr>
      <vt:lpstr>MINUTEMAN EVOLUTION – WING VI &amp; 564 SMS</vt:lpstr>
      <vt:lpstr>MINUTEMAN EVOLUTION</vt:lpstr>
      <vt:lpstr>MINUTEMAN EVOLUTION – WING I THRU V</vt:lpstr>
      <vt:lpstr>MINUTEMAN EVOLUTION – WING I THRU V</vt:lpstr>
      <vt:lpstr>MINUTEMAN EVOLUTION – WING VI &amp; 564 SMS</vt:lpstr>
      <vt:lpstr>MINUTEMAN EVOLUTION – WING VI &amp; 564 SMS</vt:lpstr>
      <vt:lpstr>MINUTEMAN EVOLUTION</vt:lpstr>
      <vt:lpstr>MINUTEMAN EVOLUTION</vt:lpstr>
      <vt:lpstr>MINUTEMAN EVOLUTION</vt:lpstr>
      <vt:lpstr>MINUTEMAN EVOLUTION</vt:lpstr>
      <vt:lpstr>MINUTEMAN EVOLUTION</vt:lpstr>
      <vt:lpstr>MINUTEMAN EVOLUTION</vt:lpstr>
      <vt:lpstr>PEACEKEEPER</vt:lpstr>
      <vt:lpstr>PEACEKEEPER DEPLOYED LOCATION</vt:lpstr>
      <vt:lpstr>PEACEKEEPER</vt:lpstr>
      <vt:lpstr>PEACEKEEPER</vt:lpstr>
      <vt:lpstr>PEACEKEEPER</vt:lpstr>
      <vt:lpstr>TREATY IMPACTS</vt:lpstr>
      <vt:lpstr>THE CURRENT MINUTEMAN ICBM FORCE</vt:lpstr>
      <vt:lpstr>SENTINEL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ICBM LEGACY  ATLAS TO SENTINEL  VERSION 4.0</dc:title>
  <dc:creator>Warner, Jim [USA]</dc:creator>
  <cp:lastModifiedBy>corykuehn21@gmail.com</cp:lastModifiedBy>
  <cp:revision>4</cp:revision>
  <dcterms:created xsi:type="dcterms:W3CDTF">2017-02-01T20:04:25Z</dcterms:created>
  <dcterms:modified xsi:type="dcterms:W3CDTF">2024-02-15T03:50:03Z</dcterms:modified>
</cp:coreProperties>
</file>